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6" r:id="rId1"/>
  </p:sldMasterIdLst>
  <p:sldIdLst>
    <p:sldId id="256" r:id="rId2"/>
    <p:sldId id="322" r:id="rId3"/>
    <p:sldId id="323" r:id="rId4"/>
    <p:sldId id="321" r:id="rId5"/>
    <p:sldId id="311" r:id="rId6"/>
    <p:sldId id="312" r:id="rId7"/>
    <p:sldId id="313" r:id="rId8"/>
    <p:sldId id="314" r:id="rId9"/>
    <p:sldId id="315" r:id="rId10"/>
    <p:sldId id="316" r:id="rId11"/>
    <p:sldId id="317" r:id="rId12"/>
    <p:sldId id="258" r:id="rId13"/>
    <p:sldId id="259" r:id="rId14"/>
    <p:sldId id="260" r:id="rId15"/>
    <p:sldId id="261" r:id="rId16"/>
    <p:sldId id="262" r:id="rId17"/>
    <p:sldId id="264" r:id="rId18"/>
    <p:sldId id="263" r:id="rId19"/>
    <p:sldId id="265" r:id="rId20"/>
    <p:sldId id="266" r:id="rId21"/>
    <p:sldId id="267" r:id="rId22"/>
    <p:sldId id="268" r:id="rId23"/>
    <p:sldId id="269" r:id="rId24"/>
    <p:sldId id="270" r:id="rId25"/>
    <p:sldId id="271" r:id="rId26"/>
    <p:sldId id="272" r:id="rId27"/>
    <p:sldId id="273" r:id="rId28"/>
    <p:sldId id="275" r:id="rId29"/>
    <p:sldId id="274" r:id="rId30"/>
    <p:sldId id="276" r:id="rId31"/>
    <p:sldId id="278" r:id="rId32"/>
    <p:sldId id="281" r:id="rId33"/>
    <p:sldId id="282" r:id="rId34"/>
    <p:sldId id="283" r:id="rId35"/>
    <p:sldId id="285" r:id="rId36"/>
    <p:sldId id="286" r:id="rId37"/>
    <p:sldId id="318" r:id="rId38"/>
    <p:sldId id="319" r:id="rId39"/>
    <p:sldId id="320" r:id="rId40"/>
    <p:sldId id="287" r:id="rId41"/>
    <p:sldId id="288" r:id="rId42"/>
    <p:sldId id="289" r:id="rId43"/>
    <p:sldId id="290" r:id="rId44"/>
    <p:sldId id="291" r:id="rId45"/>
    <p:sldId id="302" r:id="rId46"/>
    <p:sldId id="292" r:id="rId47"/>
    <p:sldId id="303" r:id="rId48"/>
    <p:sldId id="304" r:id="rId49"/>
    <p:sldId id="298" r:id="rId50"/>
  </p:sldIdLst>
  <p:sldSz cx="12192000" cy="6858000"/>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81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32" autoAdjust="0"/>
    <p:restoredTop sz="94660"/>
  </p:normalViewPr>
  <p:slideViewPr>
    <p:cSldViewPr snapToGrid="0">
      <p:cViewPr varScale="1">
        <p:scale>
          <a:sx n="69" d="100"/>
          <a:sy n="69" d="100"/>
        </p:scale>
        <p:origin x="376"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charts/_rels/chart1.xml.rels><?xml version="1.0" encoding="UTF-8" standalone="yes"?>
<Relationships xmlns="http://schemas.openxmlformats.org/package/2006/relationships"><Relationship Id="rId3" Type="http://schemas.openxmlformats.org/officeDocument/2006/relationships/oleObject" Target="file:///H:\PSEC%20FOLDERS\PSEC%20write%20up\Aggergated%20Acheivement%20in%20SSA.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H:\PSEC%20FOLDERS\PSEC%20write%20up\Aggergated%20Acheivement%20in%20SSA.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H:\PSEC%20FOLDERS\PSEC%20write%20up\Aggergated%20Acheivement%20in%20SSA.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H:\PSEC%20FOLDERS\PSEC%20write%20up\Aggergated%20Acheivement%20in%20SSA.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H:\PSEC%20FOLDERS\PSEC%20write%20up\Aggergated%20Acheivement%20in%20SSA.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H:\PSEC%20FOLDERS\PSEC%20write%20up\Aggergated%20Acheivement%20in%20SSA.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H:\PSEC%20FOLDERS\PSEC%20write%20up\Aggergated%20Acheivement%20in%20SSA.xlsx" TargetMode="External"/><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Sheet2!$B$4</c:f>
              <c:strCache>
                <c:ptCount val="1"/>
                <c:pt idx="0">
                  <c:v>New Primary Schools opened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Sheet2!$C$3:$I$3</c:f>
              <c:strCache>
                <c:ptCount val="7"/>
                <c:pt idx="0">
                  <c:v>2006-2007</c:v>
                </c:pt>
                <c:pt idx="1">
                  <c:v>2007-2008</c:v>
                </c:pt>
                <c:pt idx="2">
                  <c:v>2008-2009</c:v>
                </c:pt>
                <c:pt idx="3">
                  <c:v>2009-2010</c:v>
                </c:pt>
                <c:pt idx="4">
                  <c:v>2010-2011</c:v>
                </c:pt>
                <c:pt idx="5">
                  <c:v>2011-2012</c:v>
                </c:pt>
                <c:pt idx="6">
                  <c:v>20112-2013</c:v>
                </c:pt>
              </c:strCache>
            </c:strRef>
          </c:cat>
          <c:val>
            <c:numRef>
              <c:f>Sheet2!$C$4:$I$4</c:f>
              <c:numCache>
                <c:formatCode>0.0</c:formatCode>
                <c:ptCount val="7"/>
                <c:pt idx="0">
                  <c:v>92.451341399263541</c:v>
                </c:pt>
                <c:pt idx="1">
                  <c:v>51.72265288544358</c:v>
                </c:pt>
                <c:pt idx="2">
                  <c:v>97.39985945186227</c:v>
                </c:pt>
                <c:pt idx="3">
                  <c:v>92.207163601161668</c:v>
                </c:pt>
                <c:pt idx="4">
                  <c:v>99.932942162615262</c:v>
                </c:pt>
                <c:pt idx="5">
                  <c:v>85.102040816326536</c:v>
                </c:pt>
                <c:pt idx="6">
                  <c:v>67.829457364341081</c:v>
                </c:pt>
              </c:numCache>
            </c:numRef>
          </c:val>
          <c:extLst>
            <c:ext xmlns:c16="http://schemas.microsoft.com/office/drawing/2014/chart" uri="{C3380CC4-5D6E-409C-BE32-E72D297353CC}">
              <c16:uniqueId val="{00000000-650A-4712-BB06-74BFD885A467}"/>
            </c:ext>
          </c:extLst>
        </c:ser>
        <c:dLbls>
          <c:showLegendKey val="0"/>
          <c:showVal val="0"/>
          <c:showCatName val="0"/>
          <c:showSerName val="0"/>
          <c:showPercent val="0"/>
          <c:showBubbleSize val="0"/>
        </c:dLbls>
        <c:gapWidth val="219"/>
        <c:overlap val="-27"/>
        <c:axId val="70036792"/>
        <c:axId val="70037176"/>
      </c:barChart>
      <c:catAx>
        <c:axId val="700367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0037176"/>
        <c:crosses val="autoZero"/>
        <c:auto val="1"/>
        <c:lblAlgn val="ctr"/>
        <c:lblOffset val="100"/>
        <c:noMultiLvlLbl val="0"/>
      </c:catAx>
      <c:valAx>
        <c:axId val="7003717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00367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Sheet2!$B$6</c:f>
              <c:strCache>
                <c:ptCount val="1"/>
                <c:pt idx="0">
                  <c:v>New Upper Primary Schools opened </c:v>
                </c:pt>
              </c:strCache>
            </c:strRef>
          </c:tx>
          <c:spPr>
            <a:solidFill>
              <a:schemeClr val="accent2"/>
            </a:solidFill>
            <a:ln>
              <a:noFill/>
            </a:ln>
            <a:effectLst/>
          </c:spPr>
          <c:invertIfNegative val="0"/>
          <c:dPt>
            <c:idx val="1"/>
            <c:invertIfNegative val="0"/>
            <c:bubble3D val="0"/>
            <c:extLst>
              <c:ext xmlns:c16="http://schemas.microsoft.com/office/drawing/2014/chart" uri="{C3380CC4-5D6E-409C-BE32-E72D297353CC}">
                <c16:uniqueId val="{00000000-05A6-4FB2-BB86-37F969695FE4}"/>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Sheet2!$C$5:$I$5</c:f>
              <c:strCache>
                <c:ptCount val="7"/>
                <c:pt idx="0">
                  <c:v>2006-2007</c:v>
                </c:pt>
                <c:pt idx="1">
                  <c:v>2007-2008</c:v>
                </c:pt>
                <c:pt idx="2">
                  <c:v>2008-2009</c:v>
                </c:pt>
                <c:pt idx="3">
                  <c:v>2009-2010</c:v>
                </c:pt>
                <c:pt idx="4">
                  <c:v>2010-2011</c:v>
                </c:pt>
                <c:pt idx="5">
                  <c:v>2011-2012</c:v>
                </c:pt>
                <c:pt idx="6">
                  <c:v>20112-2013</c:v>
                </c:pt>
              </c:strCache>
            </c:strRef>
          </c:cat>
          <c:val>
            <c:numRef>
              <c:f>Sheet2!$C$6:$I$6</c:f>
              <c:numCache>
                <c:formatCode>0.0</c:formatCode>
                <c:ptCount val="7"/>
                <c:pt idx="0">
                  <c:v>93.69217830109335</c:v>
                </c:pt>
                <c:pt idx="1">
                  <c:v>83.361111111111114</c:v>
                </c:pt>
                <c:pt idx="2">
                  <c:v>73.843292257614507</c:v>
                </c:pt>
                <c:pt idx="3">
                  <c:v>94.531704479348463</c:v>
                </c:pt>
                <c:pt idx="4">
                  <c:v>99.74683544303798</c:v>
                </c:pt>
                <c:pt idx="5">
                  <c:v>80</c:v>
                </c:pt>
                <c:pt idx="6">
                  <c:v>84.375</c:v>
                </c:pt>
              </c:numCache>
            </c:numRef>
          </c:val>
          <c:extLst>
            <c:ext xmlns:c16="http://schemas.microsoft.com/office/drawing/2014/chart" uri="{C3380CC4-5D6E-409C-BE32-E72D297353CC}">
              <c16:uniqueId val="{00000001-05A6-4FB2-BB86-37F969695FE4}"/>
            </c:ext>
          </c:extLst>
        </c:ser>
        <c:dLbls>
          <c:showLegendKey val="0"/>
          <c:showVal val="0"/>
          <c:showCatName val="0"/>
          <c:showSerName val="0"/>
          <c:showPercent val="0"/>
          <c:showBubbleSize val="0"/>
        </c:dLbls>
        <c:gapWidth val="219"/>
        <c:overlap val="-27"/>
        <c:axId val="156462144"/>
        <c:axId val="156229472"/>
      </c:barChart>
      <c:catAx>
        <c:axId val="156462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6229472"/>
        <c:crosses val="autoZero"/>
        <c:auto val="1"/>
        <c:lblAlgn val="ctr"/>
        <c:lblOffset val="100"/>
        <c:noMultiLvlLbl val="0"/>
      </c:catAx>
      <c:valAx>
        <c:axId val="156229472"/>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64621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Sheet2!$B$8</c:f>
              <c:strCache>
                <c:ptCount val="1"/>
                <c:pt idx="0">
                  <c:v>Primary Schools constructed</c:v>
                </c:pt>
              </c:strCache>
            </c:strRef>
          </c:tx>
          <c:spPr>
            <a:solidFill>
              <a:schemeClr val="accent6">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Sheet2!$C$7:$I$7</c:f>
              <c:strCache>
                <c:ptCount val="7"/>
                <c:pt idx="0">
                  <c:v>2006-2007</c:v>
                </c:pt>
                <c:pt idx="1">
                  <c:v>2007-2008</c:v>
                </c:pt>
                <c:pt idx="2">
                  <c:v>2008-2009</c:v>
                </c:pt>
                <c:pt idx="3">
                  <c:v>2009-2010</c:v>
                </c:pt>
                <c:pt idx="4">
                  <c:v>2010-2011</c:v>
                </c:pt>
                <c:pt idx="5">
                  <c:v>2011-2012</c:v>
                </c:pt>
                <c:pt idx="6">
                  <c:v>20112-2013</c:v>
                </c:pt>
              </c:strCache>
            </c:strRef>
          </c:cat>
          <c:val>
            <c:numRef>
              <c:f>Sheet2!$C$8:$I$8</c:f>
              <c:numCache>
                <c:formatCode>0.0</c:formatCode>
                <c:ptCount val="7"/>
                <c:pt idx="0">
                  <c:v>55.274452224983058</c:v>
                </c:pt>
                <c:pt idx="1">
                  <c:v>77.146690518783544</c:v>
                </c:pt>
                <c:pt idx="2">
                  <c:v>74.159854677565846</c:v>
                </c:pt>
                <c:pt idx="3">
                  <c:v>89.050894085281982</c:v>
                </c:pt>
                <c:pt idx="4">
                  <c:v>71.905816059569332</c:v>
                </c:pt>
                <c:pt idx="5">
                  <c:v>81.53745072273324</c:v>
                </c:pt>
                <c:pt idx="6">
                  <c:v>76.19047619047619</c:v>
                </c:pt>
              </c:numCache>
            </c:numRef>
          </c:val>
          <c:extLst>
            <c:ext xmlns:c16="http://schemas.microsoft.com/office/drawing/2014/chart" uri="{C3380CC4-5D6E-409C-BE32-E72D297353CC}">
              <c16:uniqueId val="{00000000-4EC0-4A21-8E87-1AC1D860B40A}"/>
            </c:ext>
          </c:extLst>
        </c:ser>
        <c:dLbls>
          <c:showLegendKey val="0"/>
          <c:showVal val="0"/>
          <c:showCatName val="0"/>
          <c:showSerName val="0"/>
          <c:showPercent val="0"/>
          <c:showBubbleSize val="0"/>
        </c:dLbls>
        <c:gapWidth val="219"/>
        <c:overlap val="-27"/>
        <c:axId val="153800704"/>
        <c:axId val="154521512"/>
      </c:barChart>
      <c:catAx>
        <c:axId val="1538007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4521512"/>
        <c:crosses val="autoZero"/>
        <c:auto val="1"/>
        <c:lblAlgn val="ctr"/>
        <c:lblOffset val="100"/>
        <c:noMultiLvlLbl val="0"/>
      </c:catAx>
      <c:valAx>
        <c:axId val="154521512"/>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38007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Sheet2!$B$10</c:f>
              <c:strCache>
                <c:ptCount val="1"/>
                <c:pt idx="0">
                  <c:v>Upper Primary Schools constructed</c:v>
                </c:pt>
              </c:strCache>
            </c:strRef>
          </c:tx>
          <c:spPr>
            <a:solidFill>
              <a:schemeClr val="accent2">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Sheet2!$C$9:$I$9</c:f>
              <c:strCache>
                <c:ptCount val="7"/>
                <c:pt idx="0">
                  <c:v>2006-2007</c:v>
                </c:pt>
                <c:pt idx="1">
                  <c:v>2007-2008</c:v>
                </c:pt>
                <c:pt idx="2">
                  <c:v>2008-2009</c:v>
                </c:pt>
                <c:pt idx="3">
                  <c:v>2009-2010</c:v>
                </c:pt>
                <c:pt idx="4">
                  <c:v>2010-2011</c:v>
                </c:pt>
                <c:pt idx="5">
                  <c:v>2011-2012</c:v>
                </c:pt>
                <c:pt idx="6">
                  <c:v>20112-2013</c:v>
                </c:pt>
              </c:strCache>
            </c:strRef>
          </c:cat>
          <c:val>
            <c:numRef>
              <c:f>Sheet2!$C$10:$I$10</c:f>
              <c:numCache>
                <c:formatCode>0.0</c:formatCode>
                <c:ptCount val="7"/>
                <c:pt idx="0">
                  <c:v>80.8242220353238</c:v>
                </c:pt>
                <c:pt idx="1">
                  <c:v>99.504459861248762</c:v>
                </c:pt>
                <c:pt idx="2">
                  <c:v>64.082811747713052</c:v>
                </c:pt>
                <c:pt idx="3">
                  <c:v>90.059347181008903</c:v>
                </c:pt>
                <c:pt idx="4">
                  <c:v>96.163905841325203</c:v>
                </c:pt>
                <c:pt idx="5">
                  <c:v>98.507462686567166</c:v>
                </c:pt>
                <c:pt idx="6">
                  <c:v>27.146814404432131</c:v>
                </c:pt>
              </c:numCache>
            </c:numRef>
          </c:val>
          <c:extLst>
            <c:ext xmlns:c16="http://schemas.microsoft.com/office/drawing/2014/chart" uri="{C3380CC4-5D6E-409C-BE32-E72D297353CC}">
              <c16:uniqueId val="{00000000-14F5-4A9E-B151-715C811DCE38}"/>
            </c:ext>
          </c:extLst>
        </c:ser>
        <c:dLbls>
          <c:showLegendKey val="0"/>
          <c:showVal val="0"/>
          <c:showCatName val="0"/>
          <c:showSerName val="0"/>
          <c:showPercent val="0"/>
          <c:showBubbleSize val="0"/>
        </c:dLbls>
        <c:gapWidth val="219"/>
        <c:overlap val="-27"/>
        <c:axId val="154936416"/>
        <c:axId val="153726800"/>
      </c:barChart>
      <c:catAx>
        <c:axId val="1549364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3726800"/>
        <c:crosses val="autoZero"/>
        <c:auto val="1"/>
        <c:lblAlgn val="ctr"/>
        <c:lblOffset val="100"/>
        <c:noMultiLvlLbl val="0"/>
      </c:catAx>
      <c:valAx>
        <c:axId val="153726800"/>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49364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Sheet2!$B$12</c:f>
              <c:strCache>
                <c:ptCount val="1"/>
                <c:pt idx="0">
                  <c:v>Additional class rooms constructed</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Sheet2!$C$11:$I$11</c:f>
              <c:strCache>
                <c:ptCount val="7"/>
                <c:pt idx="0">
                  <c:v>2006-2007</c:v>
                </c:pt>
                <c:pt idx="1">
                  <c:v>2007-2008</c:v>
                </c:pt>
                <c:pt idx="2">
                  <c:v>2008-2009</c:v>
                </c:pt>
                <c:pt idx="3">
                  <c:v>2009-2010</c:v>
                </c:pt>
                <c:pt idx="4">
                  <c:v>2010-2011</c:v>
                </c:pt>
                <c:pt idx="5">
                  <c:v>2011-2012</c:v>
                </c:pt>
                <c:pt idx="6">
                  <c:v>20112-2013</c:v>
                </c:pt>
              </c:strCache>
            </c:strRef>
          </c:cat>
          <c:val>
            <c:numRef>
              <c:f>Sheet2!$C$12:$I$12</c:f>
              <c:numCache>
                <c:formatCode>0.0</c:formatCode>
                <c:ptCount val="7"/>
                <c:pt idx="0">
                  <c:v>67.926862979978154</c:v>
                </c:pt>
                <c:pt idx="1">
                  <c:v>100.048850652699</c:v>
                </c:pt>
                <c:pt idx="2">
                  <c:v>73.751303194010049</c:v>
                </c:pt>
                <c:pt idx="3">
                  <c:v>97.260015117157977</c:v>
                </c:pt>
                <c:pt idx="4">
                  <c:v>97.405462771602529</c:v>
                </c:pt>
                <c:pt idx="5">
                  <c:v>81.01490964186118</c:v>
                </c:pt>
                <c:pt idx="6">
                  <c:v>75.709821131724183</c:v>
                </c:pt>
              </c:numCache>
            </c:numRef>
          </c:val>
          <c:extLst>
            <c:ext xmlns:c16="http://schemas.microsoft.com/office/drawing/2014/chart" uri="{C3380CC4-5D6E-409C-BE32-E72D297353CC}">
              <c16:uniqueId val="{00000000-321A-45D2-A351-4F4E69B794F9}"/>
            </c:ext>
          </c:extLst>
        </c:ser>
        <c:dLbls>
          <c:showLegendKey val="0"/>
          <c:showVal val="0"/>
          <c:showCatName val="0"/>
          <c:showSerName val="0"/>
          <c:showPercent val="0"/>
          <c:showBubbleSize val="0"/>
        </c:dLbls>
        <c:gapWidth val="219"/>
        <c:overlap val="-27"/>
        <c:axId val="154590120"/>
        <c:axId val="154590512"/>
      </c:barChart>
      <c:catAx>
        <c:axId val="154590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4590512"/>
        <c:crosses val="autoZero"/>
        <c:auto val="1"/>
        <c:lblAlgn val="ctr"/>
        <c:lblOffset val="100"/>
        <c:noMultiLvlLbl val="0"/>
      </c:catAx>
      <c:valAx>
        <c:axId val="154590512"/>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45901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Sheet2!$B$14</c:f>
              <c:strCache>
                <c:ptCount val="1"/>
                <c:pt idx="0">
                  <c:v>Posts for teachers sanctioned</c:v>
                </c:pt>
              </c:strCache>
            </c:strRef>
          </c:tx>
          <c:spPr>
            <a:solidFill>
              <a:schemeClr val="accent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Sheet2!$C$13:$I$13</c:f>
              <c:strCache>
                <c:ptCount val="7"/>
                <c:pt idx="0">
                  <c:v>2006-2007</c:v>
                </c:pt>
                <c:pt idx="1">
                  <c:v>2007-2008</c:v>
                </c:pt>
                <c:pt idx="2">
                  <c:v>2008-2009</c:v>
                </c:pt>
                <c:pt idx="3">
                  <c:v>2009-2010</c:v>
                </c:pt>
                <c:pt idx="4">
                  <c:v>2010-2011</c:v>
                </c:pt>
                <c:pt idx="5">
                  <c:v>2011-2012</c:v>
                </c:pt>
                <c:pt idx="6">
                  <c:v>20112-2013</c:v>
                </c:pt>
              </c:strCache>
            </c:strRef>
          </c:cat>
          <c:val>
            <c:numRef>
              <c:f>Sheet2!$C$14:$I$14</c:f>
              <c:numCache>
                <c:formatCode>0.0</c:formatCode>
                <c:ptCount val="7"/>
                <c:pt idx="0">
                  <c:v>91.519674355495255</c:v>
                </c:pt>
                <c:pt idx="1">
                  <c:v>115.99570835471381</c:v>
                </c:pt>
                <c:pt idx="2">
                  <c:v>71.811346548188652</c:v>
                </c:pt>
                <c:pt idx="3">
                  <c:v>91.861430774706378</c:v>
                </c:pt>
                <c:pt idx="4">
                  <c:v>72.79223349513552</c:v>
                </c:pt>
                <c:pt idx="5">
                  <c:v>23.638229075985574</c:v>
                </c:pt>
                <c:pt idx="6">
                  <c:v>36.569602788468522</c:v>
                </c:pt>
              </c:numCache>
            </c:numRef>
          </c:val>
          <c:extLst>
            <c:ext xmlns:c16="http://schemas.microsoft.com/office/drawing/2014/chart" uri="{C3380CC4-5D6E-409C-BE32-E72D297353CC}">
              <c16:uniqueId val="{00000000-2D42-4F39-AEF0-A29563D3674E}"/>
            </c:ext>
          </c:extLst>
        </c:ser>
        <c:dLbls>
          <c:showLegendKey val="0"/>
          <c:showVal val="0"/>
          <c:showCatName val="0"/>
          <c:showSerName val="0"/>
          <c:showPercent val="0"/>
          <c:showBubbleSize val="0"/>
        </c:dLbls>
        <c:gapWidth val="219"/>
        <c:overlap val="-27"/>
        <c:axId val="156075952"/>
        <c:axId val="156076344"/>
      </c:barChart>
      <c:catAx>
        <c:axId val="156075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6076344"/>
        <c:crosses val="autoZero"/>
        <c:auto val="1"/>
        <c:lblAlgn val="ctr"/>
        <c:lblOffset val="100"/>
        <c:noMultiLvlLbl val="0"/>
      </c:catAx>
      <c:valAx>
        <c:axId val="156076344"/>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60759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Sheet2!$B$16</c:f>
              <c:strCache>
                <c:ptCount val="1"/>
                <c:pt idx="0">
                  <c:v>Kasturba Gandhi Balika Vidyalaya (KGBV) sanctioned</c:v>
                </c:pt>
              </c:strCache>
            </c:strRef>
          </c:tx>
          <c:spPr>
            <a:solidFill>
              <a:schemeClr val="accent2">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Sheet2!$C$15:$I$15</c:f>
              <c:strCache>
                <c:ptCount val="7"/>
                <c:pt idx="0">
                  <c:v>2006-2007</c:v>
                </c:pt>
                <c:pt idx="1">
                  <c:v>2007-2008</c:v>
                </c:pt>
                <c:pt idx="2">
                  <c:v>2008-2009</c:v>
                </c:pt>
                <c:pt idx="3">
                  <c:v>2009-2010</c:v>
                </c:pt>
                <c:pt idx="4">
                  <c:v>2010-2011</c:v>
                </c:pt>
                <c:pt idx="5">
                  <c:v>2011-2012</c:v>
                </c:pt>
                <c:pt idx="6">
                  <c:v>20112-2013</c:v>
                </c:pt>
              </c:strCache>
            </c:strRef>
          </c:cat>
          <c:val>
            <c:numRef>
              <c:f>Sheet2!$C$16:$I$16</c:f>
              <c:numCache>
                <c:formatCode>0.0</c:formatCode>
                <c:ptCount val="7"/>
                <c:pt idx="0">
                  <c:v>80.165289256198349</c:v>
                </c:pt>
                <c:pt idx="1">
                  <c:v>69.745222929936304</c:v>
                </c:pt>
                <c:pt idx="2">
                  <c:v>79.166666666666671</c:v>
                </c:pt>
                <c:pt idx="3">
                  <c:v>99.164926931106478</c:v>
                </c:pt>
                <c:pt idx="5">
                  <c:v>70.09345794392523</c:v>
                </c:pt>
                <c:pt idx="6">
                  <c:v>100</c:v>
                </c:pt>
              </c:numCache>
            </c:numRef>
          </c:val>
          <c:extLst>
            <c:ext xmlns:c16="http://schemas.microsoft.com/office/drawing/2014/chart" uri="{C3380CC4-5D6E-409C-BE32-E72D297353CC}">
              <c16:uniqueId val="{00000000-7DF2-4CD7-B829-EDC9D6001517}"/>
            </c:ext>
          </c:extLst>
        </c:ser>
        <c:dLbls>
          <c:showLegendKey val="0"/>
          <c:showVal val="0"/>
          <c:showCatName val="0"/>
          <c:showSerName val="0"/>
          <c:showPercent val="0"/>
          <c:showBubbleSize val="0"/>
        </c:dLbls>
        <c:gapWidth val="219"/>
        <c:overlap val="-27"/>
        <c:axId val="156077128"/>
        <c:axId val="156077520"/>
      </c:barChart>
      <c:catAx>
        <c:axId val="1560771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6077520"/>
        <c:crosses val="autoZero"/>
        <c:auto val="1"/>
        <c:lblAlgn val="ctr"/>
        <c:lblOffset val="100"/>
        <c:noMultiLvlLbl val="0"/>
      </c:catAx>
      <c:valAx>
        <c:axId val="156077520"/>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60771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1DA2E31-8E10-4231-AD91-8D38E3690305}" type="datetimeFigureOut">
              <a:rPr lang="en-GB" smtClean="0"/>
              <a:t>26/03/2018</a:t>
            </a:fld>
            <a:endParaRPr lang="en-GB"/>
          </a:p>
        </p:txBody>
      </p:sp>
      <p:sp>
        <p:nvSpPr>
          <p:cNvPr id="5" name="Footer Placeholder 4"/>
          <p:cNvSpPr>
            <a:spLocks noGrp="1"/>
          </p:cNvSpPr>
          <p:nvPr>
            <p:ph type="ftr" sz="quarter" idx="11"/>
          </p:nvPr>
        </p:nvSpPr>
        <p:spPr/>
        <p:txBody>
          <a:bodyPr/>
          <a:lstStyle/>
          <a:p>
            <a:endParaRPr lang="en-GB"/>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6AF5BD9A-6EE4-469D-A667-3A05F76900FB}" type="slidenum">
              <a:rPr lang="en-GB" smtClean="0"/>
              <a:t>‹#›</a:t>
            </a:fld>
            <a:endParaRPr lang="en-GB"/>
          </a:p>
        </p:txBody>
      </p:sp>
    </p:spTree>
    <p:extLst>
      <p:ext uri="{BB962C8B-B14F-4D97-AF65-F5344CB8AC3E}">
        <p14:creationId xmlns:p14="http://schemas.microsoft.com/office/powerpoint/2010/main" val="6797546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1DA2E31-8E10-4231-AD91-8D38E3690305}" type="datetimeFigureOut">
              <a:rPr lang="en-GB" smtClean="0"/>
              <a:t>26/03/2018</a:t>
            </a:fld>
            <a:endParaRPr lang="en-GB"/>
          </a:p>
        </p:txBody>
      </p:sp>
      <p:sp>
        <p:nvSpPr>
          <p:cNvPr id="5" name="Footer Placeholder 4"/>
          <p:cNvSpPr>
            <a:spLocks noGrp="1"/>
          </p:cNvSpPr>
          <p:nvPr>
            <p:ph type="ftr" sz="quarter" idx="11"/>
          </p:nvPr>
        </p:nvSpPr>
        <p:spPr/>
        <p:txBody>
          <a:bodyPr/>
          <a:lstStyle/>
          <a:p>
            <a:endParaRPr lang="en-GB"/>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AF5BD9A-6EE4-469D-A667-3A05F76900FB}" type="slidenum">
              <a:rPr lang="en-GB" smtClean="0"/>
              <a:t>‹#›</a:t>
            </a:fld>
            <a:endParaRPr lang="en-GB"/>
          </a:p>
        </p:txBody>
      </p:sp>
    </p:spTree>
    <p:extLst>
      <p:ext uri="{BB962C8B-B14F-4D97-AF65-F5344CB8AC3E}">
        <p14:creationId xmlns:p14="http://schemas.microsoft.com/office/powerpoint/2010/main" val="39472199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1DA2E31-8E10-4231-AD91-8D38E3690305}" type="datetimeFigureOut">
              <a:rPr lang="en-GB" smtClean="0"/>
              <a:t>26/03/2018</a:t>
            </a:fld>
            <a:endParaRPr lang="en-GB"/>
          </a:p>
        </p:txBody>
      </p:sp>
      <p:sp>
        <p:nvSpPr>
          <p:cNvPr id="5" name="Footer Placeholder 4"/>
          <p:cNvSpPr>
            <a:spLocks noGrp="1"/>
          </p:cNvSpPr>
          <p:nvPr>
            <p:ph type="ftr" sz="quarter" idx="11"/>
          </p:nvPr>
        </p:nvSpPr>
        <p:spPr/>
        <p:txBody>
          <a:bodyPr/>
          <a:lstStyle/>
          <a:p>
            <a:endParaRPr lang="en-GB"/>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AF5BD9A-6EE4-469D-A667-3A05F76900FB}" type="slidenum">
              <a:rPr lang="en-GB" smtClean="0"/>
              <a:t>‹#›</a:t>
            </a:fld>
            <a:endParaRPr lang="en-GB"/>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5841697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31DA2E31-8E10-4231-AD91-8D38E3690305}" type="datetimeFigureOut">
              <a:rPr lang="en-GB" smtClean="0"/>
              <a:t>26/03/2018</a:t>
            </a:fld>
            <a:endParaRPr lang="en-GB"/>
          </a:p>
        </p:txBody>
      </p:sp>
      <p:sp>
        <p:nvSpPr>
          <p:cNvPr id="6" name="Footer Placeholder 5"/>
          <p:cNvSpPr>
            <a:spLocks noGrp="1"/>
          </p:cNvSpPr>
          <p:nvPr>
            <p:ph type="ftr" sz="quarter" idx="11"/>
          </p:nvPr>
        </p:nvSpPr>
        <p:spPr/>
        <p:txBody>
          <a:bodyPr/>
          <a:lstStyle/>
          <a:p>
            <a:endParaRPr lang="en-GB"/>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AF5BD9A-6EE4-469D-A667-3A05F76900FB}" type="slidenum">
              <a:rPr lang="en-GB" smtClean="0"/>
              <a:t>‹#›</a:t>
            </a:fld>
            <a:endParaRPr lang="en-GB"/>
          </a:p>
        </p:txBody>
      </p:sp>
    </p:spTree>
    <p:extLst>
      <p:ext uri="{BB962C8B-B14F-4D97-AF65-F5344CB8AC3E}">
        <p14:creationId xmlns:p14="http://schemas.microsoft.com/office/powerpoint/2010/main" val="34170368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31DA2E31-8E10-4231-AD91-8D38E3690305}" type="datetimeFigureOut">
              <a:rPr lang="en-GB" smtClean="0"/>
              <a:t>26/03/2018</a:t>
            </a:fld>
            <a:endParaRPr lang="en-GB"/>
          </a:p>
        </p:txBody>
      </p:sp>
      <p:sp>
        <p:nvSpPr>
          <p:cNvPr id="6" name="Footer Placeholder 5"/>
          <p:cNvSpPr>
            <a:spLocks noGrp="1"/>
          </p:cNvSpPr>
          <p:nvPr>
            <p:ph type="ftr" sz="quarter" idx="11"/>
          </p:nvPr>
        </p:nvSpPr>
        <p:spPr/>
        <p:txBody>
          <a:bodyPr/>
          <a:lstStyle/>
          <a:p>
            <a:endParaRPr lang="en-GB"/>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AF5BD9A-6EE4-469D-A667-3A05F76900FB}" type="slidenum">
              <a:rPr lang="en-GB" smtClean="0"/>
              <a:t>‹#›</a:t>
            </a:fld>
            <a:endParaRPr lang="en-GB"/>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5432363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31DA2E31-8E10-4231-AD91-8D38E3690305}" type="datetimeFigureOut">
              <a:rPr lang="en-GB" smtClean="0"/>
              <a:t>26/03/2018</a:t>
            </a:fld>
            <a:endParaRPr lang="en-GB"/>
          </a:p>
        </p:txBody>
      </p:sp>
      <p:sp>
        <p:nvSpPr>
          <p:cNvPr id="6" name="Footer Placeholder 5"/>
          <p:cNvSpPr>
            <a:spLocks noGrp="1"/>
          </p:cNvSpPr>
          <p:nvPr>
            <p:ph type="ftr" sz="quarter" idx="11"/>
          </p:nvPr>
        </p:nvSpPr>
        <p:spPr/>
        <p:txBody>
          <a:bodyPr/>
          <a:lstStyle/>
          <a:p>
            <a:endParaRPr lang="en-GB"/>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AF5BD9A-6EE4-469D-A667-3A05F76900FB}" type="slidenum">
              <a:rPr lang="en-GB" smtClean="0"/>
              <a:t>‹#›</a:t>
            </a:fld>
            <a:endParaRPr lang="en-GB"/>
          </a:p>
        </p:txBody>
      </p:sp>
    </p:spTree>
    <p:extLst>
      <p:ext uri="{BB962C8B-B14F-4D97-AF65-F5344CB8AC3E}">
        <p14:creationId xmlns:p14="http://schemas.microsoft.com/office/powerpoint/2010/main" val="3839761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1DA2E31-8E10-4231-AD91-8D38E3690305}" type="datetimeFigureOut">
              <a:rPr lang="en-GB" smtClean="0"/>
              <a:t>26/03/2018</a:t>
            </a:fld>
            <a:endParaRPr lang="en-GB"/>
          </a:p>
        </p:txBody>
      </p:sp>
      <p:sp>
        <p:nvSpPr>
          <p:cNvPr id="5" name="Footer Placeholder 4"/>
          <p:cNvSpPr>
            <a:spLocks noGrp="1"/>
          </p:cNvSpPr>
          <p:nvPr>
            <p:ph type="ftr" sz="quarter" idx="11"/>
          </p:nvPr>
        </p:nvSpPr>
        <p:spPr/>
        <p:txBody>
          <a:bodyPr/>
          <a:lstStyle/>
          <a:p>
            <a:endParaRPr lang="en-GB"/>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AF5BD9A-6EE4-469D-A667-3A05F76900FB}" type="slidenum">
              <a:rPr lang="en-GB" smtClean="0"/>
              <a:t>‹#›</a:t>
            </a:fld>
            <a:endParaRPr lang="en-GB"/>
          </a:p>
        </p:txBody>
      </p:sp>
    </p:spTree>
    <p:extLst>
      <p:ext uri="{BB962C8B-B14F-4D97-AF65-F5344CB8AC3E}">
        <p14:creationId xmlns:p14="http://schemas.microsoft.com/office/powerpoint/2010/main" val="42274630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1DA2E31-8E10-4231-AD91-8D38E3690305}" type="datetimeFigureOut">
              <a:rPr lang="en-GB" smtClean="0"/>
              <a:t>26/03/2018</a:t>
            </a:fld>
            <a:endParaRPr lang="en-GB"/>
          </a:p>
        </p:txBody>
      </p:sp>
      <p:sp>
        <p:nvSpPr>
          <p:cNvPr id="5" name="Footer Placeholder 4"/>
          <p:cNvSpPr>
            <a:spLocks noGrp="1"/>
          </p:cNvSpPr>
          <p:nvPr>
            <p:ph type="ftr" sz="quarter" idx="11"/>
          </p:nvPr>
        </p:nvSpPr>
        <p:spPr/>
        <p:txBody>
          <a:bodyPr/>
          <a:lstStyle/>
          <a:p>
            <a:endParaRPr lang="en-GB"/>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AF5BD9A-6EE4-469D-A667-3A05F76900FB}" type="slidenum">
              <a:rPr lang="en-GB" smtClean="0"/>
              <a:t>‹#›</a:t>
            </a:fld>
            <a:endParaRPr lang="en-GB"/>
          </a:p>
        </p:txBody>
      </p:sp>
    </p:spTree>
    <p:extLst>
      <p:ext uri="{BB962C8B-B14F-4D97-AF65-F5344CB8AC3E}">
        <p14:creationId xmlns:p14="http://schemas.microsoft.com/office/powerpoint/2010/main" val="4055826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1DA2E31-8E10-4231-AD91-8D38E3690305}" type="datetimeFigureOut">
              <a:rPr lang="en-GB" smtClean="0"/>
              <a:t>26/03/2018</a:t>
            </a:fld>
            <a:endParaRPr lang="en-GB"/>
          </a:p>
        </p:txBody>
      </p:sp>
      <p:sp>
        <p:nvSpPr>
          <p:cNvPr id="5" name="Footer Placeholder 4"/>
          <p:cNvSpPr>
            <a:spLocks noGrp="1"/>
          </p:cNvSpPr>
          <p:nvPr>
            <p:ph type="ftr" sz="quarter" idx="11"/>
          </p:nvPr>
        </p:nvSpPr>
        <p:spPr/>
        <p:txBody>
          <a:bodyPr/>
          <a:lstStyle/>
          <a:p>
            <a:endParaRPr lang="en-GB"/>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AF5BD9A-6EE4-469D-A667-3A05F76900FB}" type="slidenum">
              <a:rPr lang="en-GB" smtClean="0"/>
              <a:t>‹#›</a:t>
            </a:fld>
            <a:endParaRPr lang="en-GB"/>
          </a:p>
        </p:txBody>
      </p:sp>
    </p:spTree>
    <p:extLst>
      <p:ext uri="{BB962C8B-B14F-4D97-AF65-F5344CB8AC3E}">
        <p14:creationId xmlns:p14="http://schemas.microsoft.com/office/powerpoint/2010/main" val="16460800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1DA2E31-8E10-4231-AD91-8D38E3690305}" type="datetimeFigureOut">
              <a:rPr lang="en-GB" smtClean="0"/>
              <a:t>26/03/2018</a:t>
            </a:fld>
            <a:endParaRPr lang="en-GB"/>
          </a:p>
        </p:txBody>
      </p:sp>
      <p:sp>
        <p:nvSpPr>
          <p:cNvPr id="5" name="Footer Placeholder 4"/>
          <p:cNvSpPr>
            <a:spLocks noGrp="1"/>
          </p:cNvSpPr>
          <p:nvPr>
            <p:ph type="ftr" sz="quarter" idx="11"/>
          </p:nvPr>
        </p:nvSpPr>
        <p:spPr/>
        <p:txBody>
          <a:bodyPr/>
          <a:lstStyle/>
          <a:p>
            <a:endParaRPr lang="en-GB"/>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AF5BD9A-6EE4-469D-A667-3A05F76900FB}" type="slidenum">
              <a:rPr lang="en-GB" smtClean="0"/>
              <a:t>‹#›</a:t>
            </a:fld>
            <a:endParaRPr lang="en-GB"/>
          </a:p>
        </p:txBody>
      </p:sp>
    </p:spTree>
    <p:extLst>
      <p:ext uri="{BB962C8B-B14F-4D97-AF65-F5344CB8AC3E}">
        <p14:creationId xmlns:p14="http://schemas.microsoft.com/office/powerpoint/2010/main" val="12398599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1DA2E31-8E10-4231-AD91-8D38E3690305}" type="datetimeFigureOut">
              <a:rPr lang="en-GB" smtClean="0"/>
              <a:t>26/03/2018</a:t>
            </a:fld>
            <a:endParaRPr lang="en-GB"/>
          </a:p>
        </p:txBody>
      </p:sp>
      <p:sp>
        <p:nvSpPr>
          <p:cNvPr id="6" name="Footer Placeholder 5"/>
          <p:cNvSpPr>
            <a:spLocks noGrp="1"/>
          </p:cNvSpPr>
          <p:nvPr>
            <p:ph type="ftr" sz="quarter" idx="11"/>
          </p:nvPr>
        </p:nvSpPr>
        <p:spPr/>
        <p:txBody>
          <a:bodyPr/>
          <a:lstStyle/>
          <a:p>
            <a:endParaRPr lang="en-GB"/>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6AF5BD9A-6EE4-469D-A667-3A05F76900FB}" type="slidenum">
              <a:rPr lang="en-GB" smtClean="0"/>
              <a:t>‹#›</a:t>
            </a:fld>
            <a:endParaRPr lang="en-GB"/>
          </a:p>
        </p:txBody>
      </p:sp>
    </p:spTree>
    <p:extLst>
      <p:ext uri="{BB962C8B-B14F-4D97-AF65-F5344CB8AC3E}">
        <p14:creationId xmlns:p14="http://schemas.microsoft.com/office/powerpoint/2010/main" val="12000444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13"/>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1DA2E31-8E10-4231-AD91-8D38E3690305}" type="datetimeFigureOut">
              <a:rPr lang="en-GB" smtClean="0"/>
              <a:t>26/03/2018</a:t>
            </a:fld>
            <a:endParaRPr lang="en-GB"/>
          </a:p>
        </p:txBody>
      </p:sp>
      <p:sp>
        <p:nvSpPr>
          <p:cNvPr id="8" name="Footer Placeholder 7"/>
          <p:cNvSpPr>
            <a:spLocks noGrp="1"/>
          </p:cNvSpPr>
          <p:nvPr>
            <p:ph type="ftr" sz="quarter" idx="11"/>
          </p:nvPr>
        </p:nvSpPr>
        <p:spPr/>
        <p:txBody>
          <a:bodyPr/>
          <a:lstStyle/>
          <a:p>
            <a:endParaRPr lang="en-GB"/>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6AF5BD9A-6EE4-469D-A667-3A05F76900FB}" type="slidenum">
              <a:rPr lang="en-GB" smtClean="0"/>
              <a:t>‹#›</a:t>
            </a:fld>
            <a:endParaRPr lang="en-GB"/>
          </a:p>
        </p:txBody>
      </p:sp>
    </p:spTree>
    <p:extLst>
      <p:ext uri="{BB962C8B-B14F-4D97-AF65-F5344CB8AC3E}">
        <p14:creationId xmlns:p14="http://schemas.microsoft.com/office/powerpoint/2010/main" val="23127119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1DA2E31-8E10-4231-AD91-8D38E3690305}" type="datetimeFigureOut">
              <a:rPr lang="en-GB" smtClean="0"/>
              <a:t>26/03/2018</a:t>
            </a:fld>
            <a:endParaRPr lang="en-GB"/>
          </a:p>
        </p:txBody>
      </p:sp>
      <p:sp>
        <p:nvSpPr>
          <p:cNvPr id="4" name="Footer Placeholder 3"/>
          <p:cNvSpPr>
            <a:spLocks noGrp="1"/>
          </p:cNvSpPr>
          <p:nvPr>
            <p:ph type="ftr" sz="quarter" idx="11"/>
          </p:nvPr>
        </p:nvSpPr>
        <p:spPr/>
        <p:txBody>
          <a:bodyPr/>
          <a:lstStyle/>
          <a:p>
            <a:endParaRPr lang="en-GB"/>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6AF5BD9A-6EE4-469D-A667-3A05F76900FB}" type="slidenum">
              <a:rPr lang="en-GB" smtClean="0"/>
              <a:t>‹#›</a:t>
            </a:fld>
            <a:endParaRPr lang="en-GB"/>
          </a:p>
        </p:txBody>
      </p:sp>
    </p:spTree>
    <p:extLst>
      <p:ext uri="{BB962C8B-B14F-4D97-AF65-F5344CB8AC3E}">
        <p14:creationId xmlns:p14="http://schemas.microsoft.com/office/powerpoint/2010/main" val="17485120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DA2E31-8E10-4231-AD91-8D38E3690305}" type="datetimeFigureOut">
              <a:rPr lang="en-GB" smtClean="0"/>
              <a:t>26/03/2018</a:t>
            </a:fld>
            <a:endParaRPr lang="en-GB"/>
          </a:p>
        </p:txBody>
      </p:sp>
      <p:sp>
        <p:nvSpPr>
          <p:cNvPr id="3" name="Footer Placeholder 2"/>
          <p:cNvSpPr>
            <a:spLocks noGrp="1"/>
          </p:cNvSpPr>
          <p:nvPr>
            <p:ph type="ftr" sz="quarter" idx="11"/>
          </p:nvPr>
        </p:nvSpPr>
        <p:spPr/>
        <p:txBody>
          <a:bodyPr/>
          <a:lstStyle/>
          <a:p>
            <a:endParaRPr lang="en-GB"/>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6AF5BD9A-6EE4-469D-A667-3A05F76900FB}" type="slidenum">
              <a:rPr lang="en-GB" smtClean="0"/>
              <a:t>‹#›</a:t>
            </a:fld>
            <a:endParaRPr lang="en-GB"/>
          </a:p>
        </p:txBody>
      </p:sp>
    </p:spTree>
    <p:extLst>
      <p:ext uri="{BB962C8B-B14F-4D97-AF65-F5344CB8AC3E}">
        <p14:creationId xmlns:p14="http://schemas.microsoft.com/office/powerpoint/2010/main" val="568892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DA2E31-8E10-4231-AD91-8D38E3690305}" type="datetimeFigureOut">
              <a:rPr lang="en-GB" smtClean="0"/>
              <a:t>26/03/2018</a:t>
            </a:fld>
            <a:endParaRPr lang="en-GB"/>
          </a:p>
        </p:txBody>
      </p:sp>
      <p:sp>
        <p:nvSpPr>
          <p:cNvPr id="6" name="Footer Placeholder 5"/>
          <p:cNvSpPr>
            <a:spLocks noGrp="1"/>
          </p:cNvSpPr>
          <p:nvPr>
            <p:ph type="ftr" sz="quarter" idx="11"/>
          </p:nvPr>
        </p:nvSpPr>
        <p:spPr/>
        <p:txBody>
          <a:bodyPr/>
          <a:lstStyle/>
          <a:p>
            <a:endParaRPr lang="en-GB"/>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6AF5BD9A-6EE4-469D-A667-3A05F76900FB}" type="slidenum">
              <a:rPr lang="en-GB" smtClean="0"/>
              <a:t>‹#›</a:t>
            </a:fld>
            <a:endParaRPr lang="en-GB"/>
          </a:p>
        </p:txBody>
      </p:sp>
    </p:spTree>
    <p:extLst>
      <p:ext uri="{BB962C8B-B14F-4D97-AF65-F5344CB8AC3E}">
        <p14:creationId xmlns:p14="http://schemas.microsoft.com/office/powerpoint/2010/main" val="34311435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DA2E31-8E10-4231-AD91-8D38E3690305}" type="datetimeFigureOut">
              <a:rPr lang="en-GB" smtClean="0"/>
              <a:t>26/03/2018</a:t>
            </a:fld>
            <a:endParaRPr lang="en-GB"/>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AF5BD9A-6EE4-469D-A667-3A05F76900FB}" type="slidenum">
              <a:rPr lang="en-GB" smtClean="0"/>
              <a:t>‹#›</a:t>
            </a:fld>
            <a:endParaRPr lang="en-GB"/>
          </a:p>
        </p:txBody>
      </p:sp>
    </p:spTree>
    <p:extLst>
      <p:ext uri="{BB962C8B-B14F-4D97-AF65-F5344CB8AC3E}">
        <p14:creationId xmlns:p14="http://schemas.microsoft.com/office/powerpoint/2010/main" val="29576066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32"/>
            <a:ext cx="2356674" cy="6853285"/>
            <a:chOff x="6627813" y="195454"/>
            <a:chExt cx="1952625" cy="5678297"/>
          </a:xfrm>
        </p:grpSpPr>
        <p:sp>
          <p:nvSpPr>
            <p:cNvPr id="11" name="Freeform 27"/>
            <p:cNvSpPr/>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31DA2E31-8E10-4231-AD91-8D38E3690305}" type="datetimeFigureOut">
              <a:rPr lang="en-GB" smtClean="0"/>
              <a:t>26/03/2018</a:t>
            </a:fld>
            <a:endParaRPr lang="en-GB"/>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6AF5BD9A-6EE4-469D-A667-3A05F76900FB}" type="slidenum">
              <a:rPr lang="en-GB" smtClean="0"/>
              <a:t>‹#›</a:t>
            </a:fld>
            <a:endParaRPr lang="en-GB"/>
          </a:p>
        </p:txBody>
      </p:sp>
    </p:spTree>
    <p:extLst>
      <p:ext uri="{BB962C8B-B14F-4D97-AF65-F5344CB8AC3E}">
        <p14:creationId xmlns:p14="http://schemas.microsoft.com/office/powerpoint/2010/main" val="3980832054"/>
      </p:ext>
    </p:extLst>
  </p:cSld>
  <p:clrMap bg1="lt1" tx1="dk1" bg2="lt2" tx2="dk2" accent1="accent1" accent2="accent2" accent3="accent3" accent4="accent4" accent5="accent5" accent6="accent6" hlink="hlink" folHlink="folHlink"/>
  <p:sldLayoutIdLst>
    <p:sldLayoutId id="2147483927" r:id="rId1"/>
    <p:sldLayoutId id="2147483928" r:id="rId2"/>
    <p:sldLayoutId id="2147483929" r:id="rId3"/>
    <p:sldLayoutId id="2147483930" r:id="rId4"/>
    <p:sldLayoutId id="2147483931" r:id="rId5"/>
    <p:sldLayoutId id="2147483932" r:id="rId6"/>
    <p:sldLayoutId id="2147483933" r:id="rId7"/>
    <p:sldLayoutId id="2147483934" r:id="rId8"/>
    <p:sldLayoutId id="2147483935" r:id="rId9"/>
    <p:sldLayoutId id="2147483936" r:id="rId10"/>
    <p:sldLayoutId id="2147483937" r:id="rId11"/>
    <p:sldLayoutId id="2147483938" r:id="rId12"/>
    <p:sldLayoutId id="2147483939" r:id="rId13"/>
    <p:sldLayoutId id="2147483940" r:id="rId14"/>
    <p:sldLayoutId id="2147483941" r:id="rId15"/>
    <p:sldLayoutId id="2147483942"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22715" y="685800"/>
            <a:ext cx="9381898" cy="1224644"/>
          </a:xfrm>
          <a:solidFill>
            <a:schemeClr val="accent6">
              <a:lumMod val="40000"/>
              <a:lumOff val="60000"/>
            </a:schemeClr>
          </a:solidFill>
        </p:spPr>
        <p:txBody>
          <a:bodyPr>
            <a:noAutofit/>
          </a:bodyPr>
          <a:lstStyle/>
          <a:p>
            <a:r>
              <a:rPr lang="en-GB" sz="3600" b="1" dirty="0" smtClean="0"/>
              <a:t>Developmental </a:t>
            </a:r>
            <a:r>
              <a:rPr lang="en-GB" sz="3600" b="1" dirty="0"/>
              <a:t>Interventions for Minorities in Post-Sachar </a:t>
            </a:r>
            <a:r>
              <a:rPr lang="en-GB" sz="3600" b="1" dirty="0" smtClean="0"/>
              <a:t>Era</a:t>
            </a:r>
            <a:endParaRPr lang="en-GB" sz="3600" dirty="0"/>
          </a:p>
        </p:txBody>
      </p:sp>
      <p:sp>
        <p:nvSpPr>
          <p:cNvPr id="3" name="Subtitle 2"/>
          <p:cNvSpPr>
            <a:spLocks noGrp="1"/>
          </p:cNvSpPr>
          <p:nvPr>
            <p:ph type="subTitle" idx="1"/>
          </p:nvPr>
        </p:nvSpPr>
        <p:spPr>
          <a:xfrm>
            <a:off x="2122715" y="3477987"/>
            <a:ext cx="9381898" cy="2425676"/>
          </a:xfrm>
        </p:spPr>
        <p:txBody>
          <a:bodyPr>
            <a:normAutofit/>
          </a:bodyPr>
          <a:lstStyle/>
          <a:p>
            <a:r>
              <a:rPr lang="en-GB" sz="2800" b="1" dirty="0">
                <a:solidFill>
                  <a:srgbClr val="4C8131"/>
                </a:solidFill>
              </a:rPr>
              <a:t>Abdul </a:t>
            </a:r>
            <a:r>
              <a:rPr lang="en-GB" sz="2800" b="1" dirty="0" smtClean="0">
                <a:solidFill>
                  <a:srgbClr val="4C8131"/>
                </a:solidFill>
              </a:rPr>
              <a:t>Shaban</a:t>
            </a:r>
          </a:p>
          <a:p>
            <a:endParaRPr lang="en-GB" b="1" dirty="0" smtClean="0"/>
          </a:p>
          <a:p>
            <a:r>
              <a:rPr lang="en-GB" b="1" dirty="0" smtClean="0"/>
              <a:t>Tata </a:t>
            </a:r>
            <a:r>
              <a:rPr lang="en-GB" b="1" dirty="0"/>
              <a:t>Institute of Social </a:t>
            </a:r>
            <a:r>
              <a:rPr lang="en-GB" b="1" dirty="0" smtClean="0"/>
              <a:t>Sciences </a:t>
            </a:r>
            <a:endParaRPr lang="en-GB" b="1" dirty="0"/>
          </a:p>
          <a:p>
            <a:r>
              <a:rPr lang="en-GB" b="1" i="1" dirty="0" smtClean="0"/>
              <a:t>(shaban@tiss.edu)</a:t>
            </a:r>
            <a:endParaRPr lang="en-GB" b="1" dirty="0"/>
          </a:p>
          <a:p>
            <a:endParaRPr lang="en-GB" dirty="0"/>
          </a:p>
        </p:txBody>
      </p:sp>
    </p:spTree>
    <p:extLst>
      <p:ext uri="{BB962C8B-B14F-4D97-AF65-F5344CB8AC3E}">
        <p14:creationId xmlns:p14="http://schemas.microsoft.com/office/powerpoint/2010/main" val="12471060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8197" y="116110"/>
            <a:ext cx="8911687" cy="548908"/>
          </a:xfrm>
        </p:spPr>
        <p:txBody>
          <a:bodyPr>
            <a:normAutofit fontScale="90000"/>
          </a:bodyPr>
          <a:lstStyle/>
          <a:p>
            <a:pPr algn="ctr"/>
            <a:r>
              <a:rPr lang="en-IN" dirty="0"/>
              <a:t>Percentage of population with various levels of education by religion in India, 2011</a:t>
            </a:r>
          </a:p>
        </p:txBody>
      </p:sp>
      <p:graphicFrame>
        <p:nvGraphicFramePr>
          <p:cNvPr id="5" name="Table 4"/>
          <p:cNvGraphicFramePr>
            <a:graphicFrameLocks noGrp="1"/>
          </p:cNvGraphicFramePr>
          <p:nvPr>
            <p:extLst>
              <p:ext uri="{D42A27DB-BD31-4B8C-83A1-F6EECF244321}">
                <p14:modId xmlns:p14="http://schemas.microsoft.com/office/powerpoint/2010/main" val="1539158950"/>
              </p:ext>
            </p:extLst>
          </p:nvPr>
        </p:nvGraphicFramePr>
        <p:xfrm>
          <a:off x="1302327" y="1330037"/>
          <a:ext cx="10492510" cy="4338504"/>
        </p:xfrm>
        <a:graphic>
          <a:graphicData uri="http://schemas.openxmlformats.org/drawingml/2006/table">
            <a:tbl>
              <a:tblPr firstRow="1" firstCol="1" bandRow="1">
                <a:tableStyleId>{93296810-A885-4BE3-A3E7-6D5BEEA58F35}</a:tableStyleId>
              </a:tblPr>
              <a:tblGrid>
                <a:gridCol w="3989147">
                  <a:extLst>
                    <a:ext uri="{9D8B030D-6E8A-4147-A177-3AD203B41FA5}">
                      <a16:colId xmlns:a16="http://schemas.microsoft.com/office/drawing/2014/main" val="1621753558"/>
                    </a:ext>
                  </a:extLst>
                </a:gridCol>
                <a:gridCol w="1040365">
                  <a:extLst>
                    <a:ext uri="{9D8B030D-6E8A-4147-A177-3AD203B41FA5}">
                      <a16:colId xmlns:a16="http://schemas.microsoft.com/office/drawing/2014/main" val="1994324220"/>
                    </a:ext>
                  </a:extLst>
                </a:gridCol>
                <a:gridCol w="1040365">
                  <a:extLst>
                    <a:ext uri="{9D8B030D-6E8A-4147-A177-3AD203B41FA5}">
                      <a16:colId xmlns:a16="http://schemas.microsoft.com/office/drawing/2014/main" val="2821019587"/>
                    </a:ext>
                  </a:extLst>
                </a:gridCol>
                <a:gridCol w="1170410">
                  <a:extLst>
                    <a:ext uri="{9D8B030D-6E8A-4147-A177-3AD203B41FA5}">
                      <a16:colId xmlns:a16="http://schemas.microsoft.com/office/drawing/2014/main" val="3531114218"/>
                    </a:ext>
                  </a:extLst>
                </a:gridCol>
                <a:gridCol w="1040365">
                  <a:extLst>
                    <a:ext uri="{9D8B030D-6E8A-4147-A177-3AD203B41FA5}">
                      <a16:colId xmlns:a16="http://schemas.microsoft.com/office/drawing/2014/main" val="4192382935"/>
                    </a:ext>
                  </a:extLst>
                </a:gridCol>
                <a:gridCol w="1171493">
                  <a:extLst>
                    <a:ext uri="{9D8B030D-6E8A-4147-A177-3AD203B41FA5}">
                      <a16:colId xmlns:a16="http://schemas.microsoft.com/office/drawing/2014/main" val="4008426721"/>
                    </a:ext>
                  </a:extLst>
                </a:gridCol>
                <a:gridCol w="1040365">
                  <a:extLst>
                    <a:ext uri="{9D8B030D-6E8A-4147-A177-3AD203B41FA5}">
                      <a16:colId xmlns:a16="http://schemas.microsoft.com/office/drawing/2014/main" val="2732922035"/>
                    </a:ext>
                  </a:extLst>
                </a:gridCol>
              </a:tblGrid>
              <a:tr h="424872">
                <a:tc>
                  <a:txBody>
                    <a:bodyPr/>
                    <a:lstStyle/>
                    <a:p>
                      <a:endParaRPr lang="en-IN" sz="2400">
                        <a:effectLst/>
                        <a:latin typeface="Calibri" panose="020F0502020204030204" pitchFamily="34" charset="0"/>
                        <a:cs typeface="Times New Roman" panose="02020603050405020304" pitchFamily="18" charset="0"/>
                      </a:endParaRPr>
                    </a:p>
                  </a:txBody>
                  <a:tcPr marL="68580" marR="68580" marT="0" marB="0"/>
                </a:tc>
                <a:tc gridSpan="6">
                  <a:txBody>
                    <a:bodyPr/>
                    <a:lstStyle/>
                    <a:p>
                      <a:pPr algn="ctr">
                        <a:lnSpc>
                          <a:spcPct val="107000"/>
                        </a:lnSpc>
                        <a:spcAft>
                          <a:spcPts val="0"/>
                        </a:spcAft>
                      </a:pPr>
                      <a:r>
                        <a:rPr lang="en-IN" sz="2400">
                          <a:effectLst/>
                        </a:rPr>
                        <a:t>Males</a:t>
                      </a:r>
                      <a:endParaRPr lang="en-IN"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1008232961"/>
                  </a:ext>
                </a:extLst>
              </a:tr>
              <a:tr h="522716">
                <a:tc>
                  <a:txBody>
                    <a:bodyPr/>
                    <a:lstStyle/>
                    <a:p>
                      <a:pPr algn="just">
                        <a:lnSpc>
                          <a:spcPct val="107000"/>
                        </a:lnSpc>
                        <a:spcAft>
                          <a:spcPts val="0"/>
                        </a:spcAft>
                      </a:pPr>
                      <a:r>
                        <a:rPr lang="en-IN" sz="2000" dirty="0">
                          <a:effectLst/>
                        </a:rPr>
                        <a:t> </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IN" sz="2000">
                          <a:effectLst/>
                        </a:rPr>
                        <a:t>Hindu</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IN" sz="2000" dirty="0">
                          <a:solidFill>
                            <a:srgbClr val="FF0000"/>
                          </a:solidFill>
                          <a:effectLst/>
                        </a:rPr>
                        <a:t>Muslim</a:t>
                      </a:r>
                      <a:endParaRPr lang="en-IN" sz="2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IN" sz="2000">
                          <a:effectLst/>
                        </a:rPr>
                        <a:t>Christian</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IN" sz="2000">
                          <a:effectLst/>
                        </a:rPr>
                        <a:t>Sikh</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IN" sz="2000">
                          <a:effectLst/>
                        </a:rPr>
                        <a:t>Buddhist</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IN" sz="2000">
                          <a:effectLst/>
                        </a:rPr>
                        <a:t>Jain</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45550901"/>
                  </a:ext>
                </a:extLst>
              </a:tr>
              <a:tr h="295855">
                <a:tc>
                  <a:txBody>
                    <a:bodyPr/>
                    <a:lstStyle/>
                    <a:p>
                      <a:pPr algn="just">
                        <a:lnSpc>
                          <a:spcPct val="107000"/>
                        </a:lnSpc>
                        <a:spcAft>
                          <a:spcPts val="0"/>
                        </a:spcAft>
                      </a:pPr>
                      <a:r>
                        <a:rPr lang="en-IN" sz="2000" dirty="0">
                          <a:effectLst/>
                        </a:rPr>
                        <a:t>Literate without educational level</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IN" sz="2000" dirty="0">
                          <a:effectLst/>
                        </a:rPr>
                        <a:t>3.06</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IN" sz="2000" dirty="0">
                          <a:solidFill>
                            <a:srgbClr val="FF0000"/>
                          </a:solidFill>
                          <a:effectLst/>
                        </a:rPr>
                        <a:t>3.15</a:t>
                      </a:r>
                      <a:endParaRPr lang="en-IN" sz="2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IN" sz="2000" dirty="0">
                          <a:effectLst/>
                        </a:rPr>
                        <a:t>3.52</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IN" sz="2000" dirty="0">
                          <a:effectLst/>
                        </a:rPr>
                        <a:t>2.17</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IN" sz="2000" dirty="0">
                          <a:effectLst/>
                        </a:rPr>
                        <a:t>3.44</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IN" sz="2000">
                          <a:effectLst/>
                        </a:rPr>
                        <a:t>3.15</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97801601"/>
                  </a:ext>
                </a:extLst>
              </a:tr>
              <a:tr h="254528">
                <a:tc>
                  <a:txBody>
                    <a:bodyPr/>
                    <a:lstStyle/>
                    <a:p>
                      <a:pPr algn="just">
                        <a:lnSpc>
                          <a:spcPct val="107000"/>
                        </a:lnSpc>
                        <a:spcAft>
                          <a:spcPts val="0"/>
                        </a:spcAft>
                      </a:pPr>
                      <a:r>
                        <a:rPr lang="en-IN" sz="2000">
                          <a:effectLst/>
                        </a:rPr>
                        <a:t>Below primary</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IN" sz="2000" dirty="0">
                          <a:effectLst/>
                        </a:rPr>
                        <a:t>12.24</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IN" sz="2000" dirty="0">
                          <a:solidFill>
                            <a:srgbClr val="FF0000"/>
                          </a:solidFill>
                          <a:effectLst/>
                        </a:rPr>
                        <a:t>15.06</a:t>
                      </a:r>
                      <a:endParaRPr lang="en-IN" sz="2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IN" sz="2000">
                          <a:effectLst/>
                        </a:rPr>
                        <a:t>12.09</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IN" sz="2000">
                          <a:effectLst/>
                        </a:rPr>
                        <a:t>8.75</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IN" sz="2000" dirty="0">
                          <a:effectLst/>
                        </a:rPr>
                        <a:t>14.85</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IN" sz="2000">
                          <a:effectLst/>
                        </a:rPr>
                        <a:t>6.71</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34950809"/>
                  </a:ext>
                </a:extLst>
              </a:tr>
              <a:tr h="254528">
                <a:tc>
                  <a:txBody>
                    <a:bodyPr/>
                    <a:lstStyle/>
                    <a:p>
                      <a:pPr algn="just">
                        <a:lnSpc>
                          <a:spcPct val="107000"/>
                        </a:lnSpc>
                        <a:spcAft>
                          <a:spcPts val="0"/>
                        </a:spcAft>
                      </a:pPr>
                      <a:r>
                        <a:rPr lang="en-IN" sz="2000">
                          <a:effectLst/>
                        </a:rPr>
                        <a:t>Primary</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IN" sz="2000" dirty="0">
                          <a:effectLst/>
                        </a:rPr>
                        <a:t>15.84</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IN" sz="2000" dirty="0">
                          <a:solidFill>
                            <a:srgbClr val="FF0000"/>
                          </a:solidFill>
                          <a:effectLst/>
                        </a:rPr>
                        <a:t>16.98</a:t>
                      </a:r>
                      <a:endParaRPr lang="en-IN" sz="2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IN" sz="2000">
                          <a:effectLst/>
                        </a:rPr>
                        <a:t>15.14</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IN" sz="2000">
                          <a:effectLst/>
                        </a:rPr>
                        <a:t>15.53</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IN" sz="2000" dirty="0">
                          <a:effectLst/>
                        </a:rPr>
                        <a:t>14.36</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IN" sz="2000">
                          <a:effectLst/>
                        </a:rPr>
                        <a:t>8.62</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62429527"/>
                  </a:ext>
                </a:extLst>
              </a:tr>
              <a:tr h="254528">
                <a:tc>
                  <a:txBody>
                    <a:bodyPr/>
                    <a:lstStyle/>
                    <a:p>
                      <a:pPr algn="just">
                        <a:lnSpc>
                          <a:spcPct val="107000"/>
                        </a:lnSpc>
                        <a:spcAft>
                          <a:spcPts val="0"/>
                        </a:spcAft>
                      </a:pPr>
                      <a:r>
                        <a:rPr lang="en-IN" sz="2000">
                          <a:effectLst/>
                        </a:rPr>
                        <a:t>Middle</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IN" sz="2000">
                          <a:effectLst/>
                        </a:rPr>
                        <a:t>12.75</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IN" sz="2000" dirty="0">
                          <a:solidFill>
                            <a:srgbClr val="FF0000"/>
                          </a:solidFill>
                          <a:effectLst/>
                        </a:rPr>
                        <a:t>10.80</a:t>
                      </a:r>
                      <a:endParaRPr lang="en-IN" sz="2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IN" sz="2000">
                          <a:effectLst/>
                        </a:rPr>
                        <a:t>13.26</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IN" sz="2000">
                          <a:effectLst/>
                        </a:rPr>
                        <a:t>12.06</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IN" sz="2000" dirty="0">
                          <a:effectLst/>
                        </a:rPr>
                        <a:t>14.25</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IN" sz="2000">
                          <a:effectLst/>
                        </a:rPr>
                        <a:t>8.46</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75498250"/>
                  </a:ext>
                </a:extLst>
              </a:tr>
              <a:tr h="254528">
                <a:tc>
                  <a:txBody>
                    <a:bodyPr/>
                    <a:lstStyle/>
                    <a:p>
                      <a:pPr algn="just">
                        <a:lnSpc>
                          <a:spcPct val="107000"/>
                        </a:lnSpc>
                        <a:spcAft>
                          <a:spcPts val="0"/>
                        </a:spcAft>
                      </a:pPr>
                      <a:r>
                        <a:rPr lang="en-IN" sz="2000">
                          <a:effectLst/>
                        </a:rPr>
                        <a:t>Matric</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IN" sz="2000">
                          <a:effectLst/>
                        </a:rPr>
                        <a:t>10.61</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IN" sz="2000" dirty="0">
                          <a:solidFill>
                            <a:srgbClr val="FF0000"/>
                          </a:solidFill>
                          <a:effectLst/>
                        </a:rPr>
                        <a:t>7.16</a:t>
                      </a:r>
                      <a:endParaRPr lang="en-IN" sz="2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IN" sz="2000" dirty="0">
                          <a:effectLst/>
                        </a:rPr>
                        <a:t>10.72</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IN" sz="2000" dirty="0">
                          <a:effectLst/>
                        </a:rPr>
                        <a:t>16.64</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IN" sz="2000" dirty="0">
                          <a:effectLst/>
                        </a:rPr>
                        <a:t>12.29</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IN" sz="2000" dirty="0">
                          <a:effectLst/>
                        </a:rPr>
                        <a:t>16.13</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23744941"/>
                  </a:ext>
                </a:extLst>
              </a:tr>
              <a:tr h="254528">
                <a:tc>
                  <a:txBody>
                    <a:bodyPr/>
                    <a:lstStyle/>
                    <a:p>
                      <a:pPr algn="just">
                        <a:lnSpc>
                          <a:spcPct val="107000"/>
                        </a:lnSpc>
                        <a:spcAft>
                          <a:spcPts val="0"/>
                        </a:spcAft>
                      </a:pPr>
                      <a:r>
                        <a:rPr lang="en-IN" sz="2000">
                          <a:effectLst/>
                        </a:rPr>
                        <a:t>SSC</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IN" sz="2000">
                          <a:effectLst/>
                        </a:rPr>
                        <a:t>7.77</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IN" sz="2000" dirty="0">
                          <a:solidFill>
                            <a:srgbClr val="FF0000"/>
                          </a:solidFill>
                          <a:effectLst/>
                        </a:rPr>
                        <a:t>4.95</a:t>
                      </a:r>
                      <a:endParaRPr lang="en-IN" sz="2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IN" sz="2000">
                          <a:effectLst/>
                        </a:rPr>
                        <a:t>10.24</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IN" sz="2000" dirty="0">
                          <a:effectLst/>
                        </a:rPr>
                        <a:t>8.89</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IN" sz="2000" dirty="0">
                          <a:effectLst/>
                        </a:rPr>
                        <a:t>10.02</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IN" sz="2000" dirty="0">
                          <a:effectLst/>
                        </a:rPr>
                        <a:t>15.15</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92230388"/>
                  </a:ext>
                </a:extLst>
              </a:tr>
              <a:tr h="254528">
                <a:tc>
                  <a:txBody>
                    <a:bodyPr/>
                    <a:lstStyle/>
                    <a:p>
                      <a:pPr algn="just">
                        <a:lnSpc>
                          <a:spcPct val="107000"/>
                        </a:lnSpc>
                        <a:spcAft>
                          <a:spcPts val="0"/>
                        </a:spcAft>
                      </a:pPr>
                      <a:r>
                        <a:rPr lang="en-IN" sz="2000">
                          <a:effectLst/>
                        </a:rPr>
                        <a:t>Non-tech dip/certificate</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IN" sz="2000">
                          <a:effectLst/>
                        </a:rPr>
                        <a:t>0.10</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IN" sz="2000" dirty="0">
                          <a:solidFill>
                            <a:srgbClr val="FF0000"/>
                          </a:solidFill>
                          <a:effectLst/>
                        </a:rPr>
                        <a:t>0.19</a:t>
                      </a:r>
                      <a:endParaRPr lang="en-IN" sz="2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IN" sz="2000">
                          <a:effectLst/>
                        </a:rPr>
                        <a:t>0.23</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IN" sz="2000">
                          <a:effectLst/>
                        </a:rPr>
                        <a:t>0.08</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IN" sz="2000" dirty="0">
                          <a:effectLst/>
                        </a:rPr>
                        <a:t>0.05</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IN" sz="2000" dirty="0">
                          <a:effectLst/>
                        </a:rPr>
                        <a:t>0.20</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27523847"/>
                  </a:ext>
                </a:extLst>
              </a:tr>
              <a:tr h="254528">
                <a:tc>
                  <a:txBody>
                    <a:bodyPr/>
                    <a:lstStyle/>
                    <a:p>
                      <a:pPr algn="just">
                        <a:lnSpc>
                          <a:spcPct val="107000"/>
                        </a:lnSpc>
                        <a:spcAft>
                          <a:spcPts val="0"/>
                        </a:spcAft>
                      </a:pPr>
                      <a:r>
                        <a:rPr lang="en-IN" sz="2000">
                          <a:effectLst/>
                        </a:rPr>
                        <a:t>Tech dip/certificate</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IN" sz="2000">
                          <a:effectLst/>
                        </a:rPr>
                        <a:t>0.90</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IN" sz="2000" dirty="0">
                          <a:solidFill>
                            <a:srgbClr val="FF0000"/>
                          </a:solidFill>
                          <a:effectLst/>
                        </a:rPr>
                        <a:t>0.39</a:t>
                      </a:r>
                      <a:endParaRPr lang="en-IN" sz="2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IN" sz="2000">
                          <a:effectLst/>
                        </a:rPr>
                        <a:t>2.39</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IN" sz="2000">
                          <a:effectLst/>
                        </a:rPr>
                        <a:t>0.94</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IN" sz="2000" dirty="0">
                          <a:effectLst/>
                        </a:rPr>
                        <a:t>0.67</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IN" sz="2000" dirty="0">
                          <a:effectLst/>
                        </a:rPr>
                        <a:t>1.59</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60530919"/>
                  </a:ext>
                </a:extLst>
              </a:tr>
              <a:tr h="254528">
                <a:tc>
                  <a:txBody>
                    <a:bodyPr/>
                    <a:lstStyle/>
                    <a:p>
                      <a:pPr algn="just">
                        <a:lnSpc>
                          <a:spcPct val="107000"/>
                        </a:lnSpc>
                        <a:spcAft>
                          <a:spcPts val="0"/>
                        </a:spcAft>
                      </a:pPr>
                      <a:r>
                        <a:rPr lang="en-IN" sz="2000">
                          <a:effectLst/>
                        </a:rPr>
                        <a:t>Graduate &amp; above</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IN" sz="2000">
                          <a:effectLst/>
                        </a:rPr>
                        <a:t>7.24</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IN" sz="2000" dirty="0">
                          <a:solidFill>
                            <a:srgbClr val="FF0000"/>
                          </a:solidFill>
                          <a:effectLst/>
                        </a:rPr>
                        <a:t>3.41</a:t>
                      </a:r>
                      <a:endParaRPr lang="en-IN" sz="2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IN" sz="2000">
                          <a:effectLst/>
                        </a:rPr>
                        <a:t>8.98</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IN" sz="2000">
                          <a:effectLst/>
                        </a:rPr>
                        <a:t>6.10</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IN" sz="2000">
                          <a:effectLst/>
                        </a:rPr>
                        <a:t>7.51</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IN" sz="2000" dirty="0">
                          <a:effectLst/>
                        </a:rPr>
                        <a:t>27.66</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39241533"/>
                  </a:ext>
                </a:extLst>
              </a:tr>
            </a:tbl>
          </a:graphicData>
        </a:graphic>
      </p:graphicFrame>
    </p:spTree>
    <p:extLst>
      <p:ext uri="{BB962C8B-B14F-4D97-AF65-F5344CB8AC3E}">
        <p14:creationId xmlns:p14="http://schemas.microsoft.com/office/powerpoint/2010/main" val="30026418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02162" y="420910"/>
            <a:ext cx="8911687" cy="1280890"/>
          </a:xfrm>
        </p:spPr>
        <p:txBody>
          <a:bodyPr>
            <a:normAutofit fontScale="90000"/>
          </a:bodyPr>
          <a:lstStyle/>
          <a:p>
            <a:pPr algn="ctr"/>
            <a:r>
              <a:rPr lang="en-IN" dirty="0"/>
              <a:t>Percentage of population with various levels of education by religion in India, 2011</a:t>
            </a:r>
          </a:p>
        </p:txBody>
      </p:sp>
      <p:graphicFrame>
        <p:nvGraphicFramePr>
          <p:cNvPr id="4" name="Table 3"/>
          <p:cNvGraphicFramePr>
            <a:graphicFrameLocks noGrp="1"/>
          </p:cNvGraphicFramePr>
          <p:nvPr>
            <p:extLst>
              <p:ext uri="{D42A27DB-BD31-4B8C-83A1-F6EECF244321}">
                <p14:modId xmlns:p14="http://schemas.microsoft.com/office/powerpoint/2010/main" val="1029603820"/>
              </p:ext>
            </p:extLst>
          </p:nvPr>
        </p:nvGraphicFramePr>
        <p:xfrm>
          <a:off x="1293092" y="1487053"/>
          <a:ext cx="10686473" cy="4744174"/>
        </p:xfrm>
        <a:graphic>
          <a:graphicData uri="http://schemas.openxmlformats.org/drawingml/2006/table">
            <a:tbl>
              <a:tblPr firstRow="1" firstCol="1" bandRow="1">
                <a:tableStyleId>{93296810-A885-4BE3-A3E7-6D5BEEA58F35}</a:tableStyleId>
              </a:tblPr>
              <a:tblGrid>
                <a:gridCol w="4062890">
                  <a:extLst>
                    <a:ext uri="{9D8B030D-6E8A-4147-A177-3AD203B41FA5}">
                      <a16:colId xmlns:a16="http://schemas.microsoft.com/office/drawing/2014/main" val="3148002568"/>
                    </a:ext>
                  </a:extLst>
                </a:gridCol>
                <a:gridCol w="1059597">
                  <a:extLst>
                    <a:ext uri="{9D8B030D-6E8A-4147-A177-3AD203B41FA5}">
                      <a16:colId xmlns:a16="http://schemas.microsoft.com/office/drawing/2014/main" val="3525983556"/>
                    </a:ext>
                  </a:extLst>
                </a:gridCol>
                <a:gridCol w="1059597">
                  <a:extLst>
                    <a:ext uri="{9D8B030D-6E8A-4147-A177-3AD203B41FA5}">
                      <a16:colId xmlns:a16="http://schemas.microsoft.com/office/drawing/2014/main" val="2725926259"/>
                    </a:ext>
                  </a:extLst>
                </a:gridCol>
                <a:gridCol w="1192046">
                  <a:extLst>
                    <a:ext uri="{9D8B030D-6E8A-4147-A177-3AD203B41FA5}">
                      <a16:colId xmlns:a16="http://schemas.microsoft.com/office/drawing/2014/main" val="1449361171"/>
                    </a:ext>
                  </a:extLst>
                </a:gridCol>
                <a:gridCol w="1059597">
                  <a:extLst>
                    <a:ext uri="{9D8B030D-6E8A-4147-A177-3AD203B41FA5}">
                      <a16:colId xmlns:a16="http://schemas.microsoft.com/office/drawing/2014/main" val="2465192163"/>
                    </a:ext>
                  </a:extLst>
                </a:gridCol>
                <a:gridCol w="1193149">
                  <a:extLst>
                    <a:ext uri="{9D8B030D-6E8A-4147-A177-3AD203B41FA5}">
                      <a16:colId xmlns:a16="http://schemas.microsoft.com/office/drawing/2014/main" val="956232805"/>
                    </a:ext>
                  </a:extLst>
                </a:gridCol>
                <a:gridCol w="1059597">
                  <a:extLst>
                    <a:ext uri="{9D8B030D-6E8A-4147-A177-3AD203B41FA5}">
                      <a16:colId xmlns:a16="http://schemas.microsoft.com/office/drawing/2014/main" val="677820908"/>
                    </a:ext>
                  </a:extLst>
                </a:gridCol>
              </a:tblGrid>
              <a:tr h="350075">
                <a:tc>
                  <a:txBody>
                    <a:bodyPr/>
                    <a:lstStyle/>
                    <a:p>
                      <a:endParaRPr lang="en-IN" sz="2000">
                        <a:effectLst/>
                        <a:latin typeface="Calibri" panose="020F0502020204030204" pitchFamily="34" charset="0"/>
                        <a:cs typeface="Times New Roman" panose="02020603050405020304" pitchFamily="18" charset="0"/>
                      </a:endParaRPr>
                    </a:p>
                  </a:txBody>
                  <a:tcPr marL="68580" marR="68580" marT="0" marB="0"/>
                </a:tc>
                <a:tc gridSpan="6">
                  <a:txBody>
                    <a:bodyPr/>
                    <a:lstStyle/>
                    <a:p>
                      <a:pPr algn="ctr">
                        <a:lnSpc>
                          <a:spcPct val="107000"/>
                        </a:lnSpc>
                        <a:spcAft>
                          <a:spcPts val="0"/>
                        </a:spcAft>
                      </a:pPr>
                      <a:r>
                        <a:rPr lang="en-IN" sz="2000">
                          <a:effectLst/>
                        </a:rPr>
                        <a:t>Females</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316433852"/>
                  </a:ext>
                </a:extLst>
              </a:tr>
              <a:tr h="701379">
                <a:tc>
                  <a:txBody>
                    <a:bodyPr/>
                    <a:lstStyle/>
                    <a:p>
                      <a:pPr algn="just">
                        <a:lnSpc>
                          <a:spcPct val="107000"/>
                        </a:lnSpc>
                        <a:spcAft>
                          <a:spcPts val="0"/>
                        </a:spcAft>
                      </a:pPr>
                      <a:r>
                        <a:rPr lang="en-IN" sz="2000">
                          <a:effectLst/>
                        </a:rPr>
                        <a:t> </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IN" sz="2000" dirty="0">
                          <a:effectLst/>
                        </a:rPr>
                        <a:t>Hindu</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IN" sz="2000" dirty="0">
                          <a:solidFill>
                            <a:srgbClr val="FF0000"/>
                          </a:solidFill>
                          <a:effectLst/>
                        </a:rPr>
                        <a:t>Muslim</a:t>
                      </a:r>
                      <a:endParaRPr lang="en-IN" sz="2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IN" sz="2000">
                          <a:effectLst/>
                        </a:rPr>
                        <a:t>Christian</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IN" sz="2000">
                          <a:effectLst/>
                        </a:rPr>
                        <a:t>Sikh</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IN" sz="2000">
                          <a:effectLst/>
                        </a:rPr>
                        <a:t>Buddhist</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IN" sz="2000">
                          <a:effectLst/>
                        </a:rPr>
                        <a:t>Jain</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04500345"/>
                  </a:ext>
                </a:extLst>
              </a:tr>
              <a:tr h="738544">
                <a:tc>
                  <a:txBody>
                    <a:bodyPr/>
                    <a:lstStyle/>
                    <a:p>
                      <a:pPr algn="just">
                        <a:lnSpc>
                          <a:spcPct val="107000"/>
                        </a:lnSpc>
                        <a:spcAft>
                          <a:spcPts val="0"/>
                        </a:spcAft>
                      </a:pPr>
                      <a:r>
                        <a:rPr lang="en-IN" sz="2000">
                          <a:effectLst/>
                        </a:rPr>
                        <a:t>Literate without educational level</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IN" sz="2000">
                          <a:effectLst/>
                        </a:rPr>
                        <a:t>2.68</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IN" sz="2000" dirty="0">
                          <a:solidFill>
                            <a:srgbClr val="FF0000"/>
                          </a:solidFill>
                          <a:effectLst/>
                        </a:rPr>
                        <a:t>2.64</a:t>
                      </a:r>
                      <a:endParaRPr lang="en-IN" sz="2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IN" sz="2000" dirty="0">
                          <a:effectLst/>
                        </a:rPr>
                        <a:t>3.55</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IN" sz="2000" dirty="0">
                          <a:effectLst/>
                        </a:rPr>
                        <a:t>2.13</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IN" sz="2000">
                          <a:effectLst/>
                        </a:rPr>
                        <a:t>3.48</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IN" sz="2000">
                          <a:effectLst/>
                        </a:rPr>
                        <a:t>3.43</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83283923"/>
                  </a:ext>
                </a:extLst>
              </a:tr>
              <a:tr h="369272">
                <a:tc>
                  <a:txBody>
                    <a:bodyPr/>
                    <a:lstStyle/>
                    <a:p>
                      <a:pPr algn="just">
                        <a:lnSpc>
                          <a:spcPct val="107000"/>
                        </a:lnSpc>
                        <a:spcAft>
                          <a:spcPts val="0"/>
                        </a:spcAft>
                      </a:pPr>
                      <a:r>
                        <a:rPr lang="en-IN" sz="2000">
                          <a:effectLst/>
                        </a:rPr>
                        <a:t>Below primary</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IN" sz="2000">
                          <a:effectLst/>
                        </a:rPr>
                        <a:t>11.40</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IN" sz="2000" dirty="0">
                          <a:solidFill>
                            <a:srgbClr val="FF0000"/>
                          </a:solidFill>
                          <a:effectLst/>
                        </a:rPr>
                        <a:t>13.53</a:t>
                      </a:r>
                      <a:endParaRPr lang="en-IN" sz="2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IN" sz="2000">
                          <a:effectLst/>
                        </a:rPr>
                        <a:t>11.81</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IN" sz="2000" dirty="0">
                          <a:effectLst/>
                        </a:rPr>
                        <a:t>7.25</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IN" sz="2000" dirty="0">
                          <a:effectLst/>
                        </a:rPr>
                        <a:t>13.78</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IN" sz="2000">
                          <a:effectLst/>
                        </a:rPr>
                        <a:t>8.04</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53630064"/>
                  </a:ext>
                </a:extLst>
              </a:tr>
              <a:tr h="369272">
                <a:tc>
                  <a:txBody>
                    <a:bodyPr/>
                    <a:lstStyle/>
                    <a:p>
                      <a:pPr algn="just">
                        <a:lnSpc>
                          <a:spcPct val="107000"/>
                        </a:lnSpc>
                        <a:spcAft>
                          <a:spcPts val="0"/>
                        </a:spcAft>
                      </a:pPr>
                      <a:r>
                        <a:rPr lang="en-IN" sz="2000">
                          <a:effectLst/>
                        </a:rPr>
                        <a:t>Primary</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IN" sz="2000">
                          <a:effectLst/>
                        </a:rPr>
                        <a:t>14.34</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IN" sz="2000" dirty="0">
                          <a:solidFill>
                            <a:srgbClr val="FF0000"/>
                          </a:solidFill>
                          <a:effectLst/>
                        </a:rPr>
                        <a:t>15.14</a:t>
                      </a:r>
                      <a:endParaRPr lang="en-IN" sz="2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IN" sz="2000">
                          <a:effectLst/>
                        </a:rPr>
                        <a:t>14.17</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IN" sz="2000">
                          <a:effectLst/>
                        </a:rPr>
                        <a:t>15.80</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IN" sz="2000" dirty="0">
                          <a:effectLst/>
                        </a:rPr>
                        <a:t>14.39</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IN" sz="2000">
                          <a:effectLst/>
                        </a:rPr>
                        <a:t>12.04</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01448137"/>
                  </a:ext>
                </a:extLst>
              </a:tr>
              <a:tr h="369272">
                <a:tc>
                  <a:txBody>
                    <a:bodyPr/>
                    <a:lstStyle/>
                    <a:p>
                      <a:pPr algn="just">
                        <a:lnSpc>
                          <a:spcPct val="107000"/>
                        </a:lnSpc>
                        <a:spcAft>
                          <a:spcPts val="0"/>
                        </a:spcAft>
                      </a:pPr>
                      <a:r>
                        <a:rPr lang="en-IN" sz="2000">
                          <a:effectLst/>
                        </a:rPr>
                        <a:t>Middle</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IN" sz="2000">
                          <a:effectLst/>
                        </a:rPr>
                        <a:t>9.69</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IN" sz="2000" dirty="0">
                          <a:solidFill>
                            <a:srgbClr val="FF0000"/>
                          </a:solidFill>
                          <a:effectLst/>
                        </a:rPr>
                        <a:t>8.61</a:t>
                      </a:r>
                      <a:endParaRPr lang="en-IN" sz="2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IN" sz="2000">
                          <a:effectLst/>
                        </a:rPr>
                        <a:t>11.46</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IN" sz="2000">
                          <a:effectLst/>
                        </a:rPr>
                        <a:t>10.23</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IN" sz="2000" dirty="0">
                          <a:effectLst/>
                        </a:rPr>
                        <a:t>11.79</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IN" sz="2000">
                          <a:effectLst/>
                        </a:rPr>
                        <a:t>9.20</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53618361"/>
                  </a:ext>
                </a:extLst>
              </a:tr>
              <a:tr h="369272">
                <a:tc>
                  <a:txBody>
                    <a:bodyPr/>
                    <a:lstStyle/>
                    <a:p>
                      <a:pPr algn="just">
                        <a:lnSpc>
                          <a:spcPct val="107000"/>
                        </a:lnSpc>
                        <a:spcAft>
                          <a:spcPts val="0"/>
                        </a:spcAft>
                      </a:pPr>
                      <a:r>
                        <a:rPr lang="en-IN" sz="2000">
                          <a:effectLst/>
                        </a:rPr>
                        <a:t>Matric</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IN" sz="2000">
                          <a:effectLst/>
                        </a:rPr>
                        <a:t>7.28</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IN" sz="2000" dirty="0">
                          <a:solidFill>
                            <a:srgbClr val="FF0000"/>
                          </a:solidFill>
                          <a:effectLst/>
                        </a:rPr>
                        <a:t>5.45</a:t>
                      </a:r>
                      <a:endParaRPr lang="en-IN" sz="2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IN" sz="2000">
                          <a:effectLst/>
                        </a:rPr>
                        <a:t>9.45</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IN" sz="2000">
                          <a:effectLst/>
                        </a:rPr>
                        <a:t>12.71</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IN" sz="2000" dirty="0">
                          <a:effectLst/>
                        </a:rPr>
                        <a:t>9.51</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IN" sz="2000">
                          <a:effectLst/>
                        </a:rPr>
                        <a:t>14.81</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75608444"/>
                  </a:ext>
                </a:extLst>
              </a:tr>
              <a:tr h="369272">
                <a:tc>
                  <a:txBody>
                    <a:bodyPr/>
                    <a:lstStyle/>
                    <a:p>
                      <a:pPr algn="just">
                        <a:lnSpc>
                          <a:spcPct val="107000"/>
                        </a:lnSpc>
                        <a:spcAft>
                          <a:spcPts val="0"/>
                        </a:spcAft>
                      </a:pPr>
                      <a:r>
                        <a:rPr lang="en-IN" sz="2000">
                          <a:effectLst/>
                        </a:rPr>
                        <a:t>SSC</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IN" sz="2000">
                          <a:effectLst/>
                        </a:rPr>
                        <a:t>5.39</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IN" sz="2000" dirty="0">
                          <a:solidFill>
                            <a:srgbClr val="FF0000"/>
                          </a:solidFill>
                          <a:effectLst/>
                        </a:rPr>
                        <a:t>3.89</a:t>
                      </a:r>
                      <a:endParaRPr lang="en-IN" sz="2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IN" sz="2000">
                          <a:effectLst/>
                        </a:rPr>
                        <a:t>10.39</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IN" sz="2000">
                          <a:effectLst/>
                        </a:rPr>
                        <a:t>7.55</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IN" sz="2000" dirty="0">
                          <a:effectLst/>
                        </a:rPr>
                        <a:t>7.15</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IN" sz="2000" dirty="0">
                          <a:effectLst/>
                        </a:rPr>
                        <a:t>12.90</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82840112"/>
                  </a:ext>
                </a:extLst>
              </a:tr>
              <a:tr h="369272">
                <a:tc>
                  <a:txBody>
                    <a:bodyPr/>
                    <a:lstStyle/>
                    <a:p>
                      <a:pPr algn="just">
                        <a:lnSpc>
                          <a:spcPct val="107000"/>
                        </a:lnSpc>
                        <a:spcAft>
                          <a:spcPts val="0"/>
                        </a:spcAft>
                      </a:pPr>
                      <a:r>
                        <a:rPr lang="en-IN" sz="2000">
                          <a:effectLst/>
                        </a:rPr>
                        <a:t>Non-tech dip/certificate</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IN" sz="2000">
                          <a:effectLst/>
                        </a:rPr>
                        <a:t>0.04</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IN" sz="2000" dirty="0">
                          <a:solidFill>
                            <a:srgbClr val="FF0000"/>
                          </a:solidFill>
                          <a:effectLst/>
                        </a:rPr>
                        <a:t>0.15</a:t>
                      </a:r>
                      <a:endParaRPr lang="en-IN" sz="2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IN" sz="2000">
                          <a:effectLst/>
                        </a:rPr>
                        <a:t>0.14</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IN" sz="2000">
                          <a:effectLst/>
                        </a:rPr>
                        <a:t>0.08</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IN" sz="2000">
                          <a:effectLst/>
                        </a:rPr>
                        <a:t>0.02</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IN" sz="2000" dirty="0">
                          <a:effectLst/>
                        </a:rPr>
                        <a:t>0.17</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74309460"/>
                  </a:ext>
                </a:extLst>
              </a:tr>
              <a:tr h="369272">
                <a:tc>
                  <a:txBody>
                    <a:bodyPr/>
                    <a:lstStyle/>
                    <a:p>
                      <a:pPr algn="just">
                        <a:lnSpc>
                          <a:spcPct val="107000"/>
                        </a:lnSpc>
                        <a:spcAft>
                          <a:spcPts val="0"/>
                        </a:spcAft>
                      </a:pPr>
                      <a:r>
                        <a:rPr lang="en-IN" sz="2000">
                          <a:effectLst/>
                        </a:rPr>
                        <a:t>Tech dip/certificate</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IN" sz="2000">
                          <a:effectLst/>
                        </a:rPr>
                        <a:t>0.30</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IN" sz="2000" dirty="0">
                          <a:solidFill>
                            <a:srgbClr val="FF0000"/>
                          </a:solidFill>
                          <a:effectLst/>
                        </a:rPr>
                        <a:t>0.14</a:t>
                      </a:r>
                      <a:endParaRPr lang="en-IN" sz="2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IN" sz="2000">
                          <a:effectLst/>
                        </a:rPr>
                        <a:t>2.06</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IN" sz="2000">
                          <a:effectLst/>
                        </a:rPr>
                        <a:t>0.63</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IN" sz="2000">
                          <a:effectLst/>
                        </a:rPr>
                        <a:t>0.27</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IN" sz="2000" dirty="0">
                          <a:effectLst/>
                        </a:rPr>
                        <a:t>0.59</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37903226"/>
                  </a:ext>
                </a:extLst>
              </a:tr>
              <a:tr h="369272">
                <a:tc>
                  <a:txBody>
                    <a:bodyPr/>
                    <a:lstStyle/>
                    <a:p>
                      <a:pPr algn="just">
                        <a:lnSpc>
                          <a:spcPct val="107000"/>
                        </a:lnSpc>
                        <a:spcAft>
                          <a:spcPts val="0"/>
                        </a:spcAft>
                      </a:pPr>
                      <a:r>
                        <a:rPr lang="en-IN" sz="2000">
                          <a:effectLst/>
                        </a:rPr>
                        <a:t>Graduate &amp; above</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IN" sz="2000">
                          <a:effectLst/>
                        </a:rPr>
                        <a:t>4.64</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IN" sz="2000" dirty="0">
                          <a:solidFill>
                            <a:srgbClr val="FF0000"/>
                          </a:solidFill>
                          <a:effectLst/>
                        </a:rPr>
                        <a:t>2.07</a:t>
                      </a:r>
                      <a:endParaRPr lang="en-IN" sz="2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IN" sz="2000">
                          <a:effectLst/>
                        </a:rPr>
                        <a:t>8.72</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IN" sz="2000">
                          <a:effectLst/>
                        </a:rPr>
                        <a:t>6.73</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IN" sz="2000">
                          <a:effectLst/>
                        </a:rPr>
                        <a:t>4.80</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IN" sz="2000" dirty="0">
                          <a:effectLst/>
                        </a:rPr>
                        <a:t>23.55</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57791249"/>
                  </a:ext>
                </a:extLst>
              </a:tr>
            </a:tbl>
          </a:graphicData>
        </a:graphic>
      </p:graphicFrame>
    </p:spTree>
    <p:extLst>
      <p:ext uri="{BB962C8B-B14F-4D97-AF65-F5344CB8AC3E}">
        <p14:creationId xmlns:p14="http://schemas.microsoft.com/office/powerpoint/2010/main" val="41146222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7525" y="370110"/>
            <a:ext cx="8911687" cy="600533"/>
          </a:xfrm>
        </p:spPr>
        <p:txBody>
          <a:bodyPr>
            <a:normAutofit fontScale="90000"/>
          </a:bodyPr>
          <a:lstStyle/>
          <a:p>
            <a:r>
              <a:rPr lang="en-US" dirty="0" smtClean="0"/>
              <a:t>Justice Sachar Committee Report (2006)</a:t>
            </a:r>
            <a:endParaRPr lang="en-GB" dirty="0"/>
          </a:p>
        </p:txBody>
      </p:sp>
      <p:sp>
        <p:nvSpPr>
          <p:cNvPr id="3" name="Content Placeholder 2"/>
          <p:cNvSpPr>
            <a:spLocks noGrp="1"/>
          </p:cNvSpPr>
          <p:nvPr>
            <p:ph idx="1"/>
          </p:nvPr>
        </p:nvSpPr>
        <p:spPr>
          <a:xfrm>
            <a:off x="1295400" y="1130300"/>
            <a:ext cx="10401300" cy="5448300"/>
          </a:xfrm>
        </p:spPr>
        <p:txBody>
          <a:bodyPr>
            <a:noAutofit/>
          </a:bodyPr>
          <a:lstStyle/>
          <a:p>
            <a:r>
              <a:rPr lang="en-US" sz="2000" dirty="0" smtClean="0"/>
              <a:t>The Committee raise the issues related to </a:t>
            </a:r>
          </a:p>
          <a:p>
            <a:pPr lvl="1"/>
            <a:r>
              <a:rPr lang="en-US" sz="2000" dirty="0" smtClean="0"/>
              <a:t>Identity</a:t>
            </a:r>
          </a:p>
          <a:p>
            <a:pPr lvl="1"/>
            <a:r>
              <a:rPr lang="en-US" sz="2000" dirty="0" smtClean="0"/>
              <a:t>Security and</a:t>
            </a:r>
          </a:p>
          <a:p>
            <a:pPr lvl="1"/>
            <a:r>
              <a:rPr lang="en-US" sz="2000" dirty="0" smtClean="0"/>
              <a:t>Equity of Muslims</a:t>
            </a:r>
            <a:endParaRPr lang="en-GB" sz="2000" dirty="0" smtClean="0"/>
          </a:p>
          <a:p>
            <a:r>
              <a:rPr lang="en-GB" sz="2000" dirty="0" smtClean="0"/>
              <a:t>The </a:t>
            </a:r>
            <a:r>
              <a:rPr lang="en-GB" sz="2000" dirty="0"/>
              <a:t>Committee advocated </a:t>
            </a:r>
            <a:endParaRPr lang="en-GB" sz="2000" dirty="0" smtClean="0"/>
          </a:p>
          <a:p>
            <a:pPr lvl="1"/>
            <a:r>
              <a:rPr lang="en-GB" sz="2000" dirty="0" smtClean="0"/>
              <a:t>equality </a:t>
            </a:r>
            <a:r>
              <a:rPr lang="en-GB" sz="2000" dirty="0"/>
              <a:t>of opportunity for Muslims</a:t>
            </a:r>
            <a:r>
              <a:rPr lang="en-GB" sz="2000" dirty="0" smtClean="0"/>
              <a:t>,</a:t>
            </a:r>
          </a:p>
          <a:p>
            <a:pPr lvl="1"/>
            <a:r>
              <a:rPr lang="en-GB" sz="2000" dirty="0" smtClean="0"/>
              <a:t> </a:t>
            </a:r>
            <a:r>
              <a:rPr lang="en-GB" sz="2000" dirty="0"/>
              <a:t>non-discriminatory policies, and </a:t>
            </a:r>
            <a:endParaRPr lang="en-GB" sz="2000" dirty="0" smtClean="0"/>
          </a:p>
          <a:p>
            <a:pPr lvl="1"/>
            <a:r>
              <a:rPr lang="en-GB" sz="2000" dirty="0" smtClean="0"/>
              <a:t>For this setting </a:t>
            </a:r>
            <a:r>
              <a:rPr lang="en-GB" sz="2000" dirty="0"/>
              <a:t>up of an Equal Opportunity Commission and adoption of Diversity Index based interventions in public and private domains (Government of India 2006). </a:t>
            </a:r>
            <a:endParaRPr lang="en-GB" sz="2000" dirty="0" smtClean="0"/>
          </a:p>
        </p:txBody>
      </p:sp>
    </p:spTree>
    <p:extLst>
      <p:ext uri="{BB962C8B-B14F-4D97-AF65-F5344CB8AC3E}">
        <p14:creationId xmlns:p14="http://schemas.microsoft.com/office/powerpoint/2010/main" val="21590984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4825" y="281210"/>
            <a:ext cx="8911687" cy="780147"/>
          </a:xfrm>
        </p:spPr>
        <p:txBody>
          <a:bodyPr/>
          <a:lstStyle/>
          <a:p>
            <a:r>
              <a:rPr lang="en-US" dirty="0" smtClean="0"/>
              <a:t>Post-Sachar Initiatives</a:t>
            </a:r>
            <a:endParaRPr lang="en-GB" dirty="0"/>
          </a:p>
        </p:txBody>
      </p:sp>
      <p:sp>
        <p:nvSpPr>
          <p:cNvPr id="3" name="Content Placeholder 2"/>
          <p:cNvSpPr>
            <a:spLocks noGrp="1"/>
          </p:cNvSpPr>
          <p:nvPr>
            <p:ph idx="1"/>
          </p:nvPr>
        </p:nvSpPr>
        <p:spPr>
          <a:xfrm>
            <a:off x="1701800" y="1061357"/>
            <a:ext cx="10020300" cy="5606143"/>
          </a:xfrm>
        </p:spPr>
        <p:txBody>
          <a:bodyPr>
            <a:normAutofit fontScale="92500" lnSpcReduction="20000"/>
          </a:bodyPr>
          <a:lstStyle/>
          <a:p>
            <a:r>
              <a:rPr lang="en-GB" sz="2000" b="1" dirty="0" smtClean="0">
                <a:solidFill>
                  <a:srgbClr val="FF0000"/>
                </a:solidFill>
              </a:rPr>
              <a:t>Revamped </a:t>
            </a:r>
            <a:r>
              <a:rPr lang="en-GB" sz="2000" b="1" dirty="0">
                <a:solidFill>
                  <a:srgbClr val="FF0000"/>
                </a:solidFill>
              </a:rPr>
              <a:t>the Prime Minister’s 15 Point Programme </a:t>
            </a:r>
            <a:r>
              <a:rPr lang="en-GB" sz="2000" dirty="0"/>
              <a:t>(PM15PP) in 2006 </a:t>
            </a:r>
            <a:endParaRPr lang="en-GB" sz="2000" dirty="0" smtClean="0"/>
          </a:p>
          <a:p>
            <a:endParaRPr lang="en-GB" sz="2000" dirty="0"/>
          </a:p>
          <a:p>
            <a:r>
              <a:rPr lang="en-GB" sz="2000" b="1" dirty="0" smtClean="0">
                <a:solidFill>
                  <a:srgbClr val="FF0000"/>
                </a:solidFill>
              </a:rPr>
              <a:t>Multi-sectoral </a:t>
            </a:r>
            <a:r>
              <a:rPr lang="en-GB" sz="2000" b="1" dirty="0">
                <a:solidFill>
                  <a:srgbClr val="FF0000"/>
                </a:solidFill>
              </a:rPr>
              <a:t>Development Programme </a:t>
            </a:r>
            <a:r>
              <a:rPr lang="en-GB" sz="2000" dirty="0"/>
              <a:t>(</a:t>
            </a:r>
            <a:r>
              <a:rPr lang="en-GB" sz="2000" dirty="0" err="1"/>
              <a:t>MsDP</a:t>
            </a:r>
            <a:r>
              <a:rPr lang="en-GB" sz="2000" dirty="0" smtClean="0"/>
              <a:t>) 2007-08 </a:t>
            </a:r>
          </a:p>
          <a:p>
            <a:endParaRPr lang="en-GB" sz="2000" dirty="0" smtClean="0"/>
          </a:p>
          <a:p>
            <a:r>
              <a:rPr lang="en-GB" sz="2000" b="1" dirty="0" smtClean="0"/>
              <a:t>These </a:t>
            </a:r>
            <a:r>
              <a:rPr lang="en-GB" sz="2000" b="1" dirty="0"/>
              <a:t>two programmes, PM15PP and </a:t>
            </a:r>
            <a:r>
              <a:rPr lang="en-GB" sz="2000" b="1" dirty="0" err="1"/>
              <a:t>MsDP</a:t>
            </a:r>
            <a:r>
              <a:rPr lang="en-GB" sz="2000" b="1" dirty="0"/>
              <a:t>, constitute the backbone of major </a:t>
            </a:r>
            <a:r>
              <a:rPr lang="en-GB" sz="2000" b="1" dirty="0" smtClean="0"/>
              <a:t>initiatives</a:t>
            </a:r>
          </a:p>
          <a:p>
            <a:endParaRPr lang="en-GB" sz="2000" b="1" dirty="0" smtClean="0"/>
          </a:p>
          <a:p>
            <a:r>
              <a:rPr lang="en-GB" sz="2000" dirty="0" smtClean="0"/>
              <a:t>Post-Sachar </a:t>
            </a:r>
            <a:r>
              <a:rPr lang="en-GB" sz="2000" dirty="0"/>
              <a:t>affirmative action </a:t>
            </a:r>
            <a:r>
              <a:rPr lang="en-GB" sz="2000" dirty="0" smtClean="0"/>
              <a:t>significant </a:t>
            </a:r>
            <a:r>
              <a:rPr lang="en-GB" sz="2000" dirty="0"/>
              <a:t>because, </a:t>
            </a:r>
            <a:r>
              <a:rPr lang="en-GB" sz="2000" dirty="0" smtClean="0"/>
              <a:t>no </a:t>
            </a:r>
            <a:r>
              <a:rPr lang="en-GB" sz="2000" dirty="0"/>
              <a:t>development plan was launched for religious minorities </a:t>
            </a:r>
            <a:r>
              <a:rPr lang="en-GB" sz="2000" dirty="0">
                <a:solidFill>
                  <a:srgbClr val="FF0000"/>
                </a:solidFill>
              </a:rPr>
              <a:t>until the Eleventh Five Year Plan</a:t>
            </a:r>
            <a:r>
              <a:rPr lang="en-GB" sz="2000" dirty="0"/>
              <a:t>. </a:t>
            </a:r>
            <a:endParaRPr lang="en-GB" sz="2000" dirty="0" smtClean="0"/>
          </a:p>
          <a:p>
            <a:endParaRPr lang="en-GB" sz="2000" dirty="0" smtClean="0">
              <a:solidFill>
                <a:srgbClr val="FF0000"/>
              </a:solidFill>
            </a:endParaRPr>
          </a:p>
          <a:p>
            <a:r>
              <a:rPr lang="en-GB" sz="2000" dirty="0" smtClean="0">
                <a:solidFill>
                  <a:srgbClr val="FF0000"/>
                </a:solidFill>
              </a:rPr>
              <a:t>This presentation an attempt </a:t>
            </a:r>
            <a:r>
              <a:rPr lang="en-GB" sz="2000" dirty="0">
                <a:solidFill>
                  <a:srgbClr val="FF0000"/>
                </a:solidFill>
              </a:rPr>
              <a:t>to assess the effectiveness of central sector schemes, the PM15PP and </a:t>
            </a:r>
            <a:r>
              <a:rPr lang="en-GB" sz="2000" dirty="0" err="1">
                <a:solidFill>
                  <a:srgbClr val="FF0000"/>
                </a:solidFill>
              </a:rPr>
              <a:t>MsDP</a:t>
            </a:r>
            <a:r>
              <a:rPr lang="en-GB" sz="2000" dirty="0">
                <a:solidFill>
                  <a:srgbClr val="FF0000"/>
                </a:solidFill>
              </a:rPr>
              <a:t> in the country, and progress in building institutions for development of minorities in Post-Sachar years</a:t>
            </a:r>
            <a:r>
              <a:rPr lang="en-GB" sz="2000" dirty="0"/>
              <a:t>. </a:t>
            </a:r>
            <a:endParaRPr lang="en-GB" sz="2000" dirty="0" smtClean="0"/>
          </a:p>
          <a:p>
            <a:endParaRPr lang="en-GB" sz="2000" dirty="0"/>
          </a:p>
          <a:p>
            <a:r>
              <a:rPr lang="en-GB" sz="2000" dirty="0" smtClean="0"/>
              <a:t>Some </a:t>
            </a:r>
            <a:r>
              <a:rPr lang="en-GB" sz="2000" dirty="0"/>
              <a:t>states like </a:t>
            </a:r>
            <a:r>
              <a:rPr lang="en-GB" sz="2000" dirty="0" smtClean="0"/>
              <a:t>Telangana, West </a:t>
            </a:r>
            <a:r>
              <a:rPr lang="en-GB" sz="2000" dirty="0"/>
              <a:t>Bengal, Kerala, Uttar Pradesh, Maharashtra, </a:t>
            </a:r>
            <a:r>
              <a:rPr lang="en-GB" sz="2000" dirty="0" err="1"/>
              <a:t>etc</a:t>
            </a:r>
            <a:r>
              <a:rPr lang="en-GB" sz="2000" dirty="0"/>
              <a:t>, have introduced their specific schemes for development of minorities but due to lack of </a:t>
            </a:r>
            <a:r>
              <a:rPr lang="en-GB" sz="2000" dirty="0" smtClean="0"/>
              <a:t>time </a:t>
            </a:r>
            <a:r>
              <a:rPr lang="en-GB" sz="2000" dirty="0"/>
              <a:t>I do not cover them</a:t>
            </a:r>
          </a:p>
        </p:txBody>
      </p:sp>
    </p:spTree>
    <p:extLst>
      <p:ext uri="{BB962C8B-B14F-4D97-AF65-F5344CB8AC3E}">
        <p14:creationId xmlns:p14="http://schemas.microsoft.com/office/powerpoint/2010/main" val="15411471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9212" y="141510"/>
            <a:ext cx="8911687" cy="849090"/>
          </a:xfrm>
        </p:spPr>
        <p:txBody>
          <a:bodyPr/>
          <a:lstStyle/>
          <a:p>
            <a:r>
              <a:rPr lang="en-US" dirty="0" smtClean="0"/>
              <a:t>Organization of presentation</a:t>
            </a:r>
            <a:endParaRPr lang="en-GB" dirty="0"/>
          </a:p>
        </p:txBody>
      </p:sp>
      <p:sp>
        <p:nvSpPr>
          <p:cNvPr id="3" name="Content Placeholder 2"/>
          <p:cNvSpPr>
            <a:spLocks noGrp="1"/>
          </p:cNvSpPr>
          <p:nvPr>
            <p:ph idx="1"/>
          </p:nvPr>
        </p:nvSpPr>
        <p:spPr>
          <a:xfrm>
            <a:off x="1422400" y="1079500"/>
            <a:ext cx="10082212" cy="5283200"/>
          </a:xfrm>
        </p:spPr>
        <p:txBody>
          <a:bodyPr>
            <a:normAutofit fontScale="85000" lnSpcReduction="20000"/>
          </a:bodyPr>
          <a:lstStyle/>
          <a:p>
            <a:pPr marL="0" indent="0">
              <a:buNone/>
            </a:pPr>
            <a:r>
              <a:rPr lang="en-GB" sz="2400" dirty="0"/>
              <a:t>The </a:t>
            </a:r>
            <a:r>
              <a:rPr lang="en-GB" sz="2400" dirty="0" smtClean="0"/>
              <a:t>presentation </a:t>
            </a:r>
            <a:r>
              <a:rPr lang="en-GB" sz="2400" dirty="0"/>
              <a:t>is divided into 6 Sections. </a:t>
            </a:r>
            <a:endParaRPr lang="en-GB" sz="2400" dirty="0" smtClean="0"/>
          </a:p>
          <a:p>
            <a:pPr marL="0" indent="0">
              <a:buNone/>
            </a:pPr>
            <a:endParaRPr lang="en-GB" sz="2400" dirty="0" smtClean="0"/>
          </a:p>
          <a:p>
            <a:r>
              <a:rPr lang="en-GB" sz="2400" dirty="0" smtClean="0"/>
              <a:t>A </a:t>
            </a:r>
            <a:r>
              <a:rPr lang="en-GB" sz="2400" dirty="0">
                <a:solidFill>
                  <a:srgbClr val="FF0000"/>
                </a:solidFill>
              </a:rPr>
              <a:t>brief introduction to PM15PP and </a:t>
            </a:r>
            <a:r>
              <a:rPr lang="en-GB" sz="2400" dirty="0" err="1">
                <a:solidFill>
                  <a:srgbClr val="FF0000"/>
                </a:solidFill>
              </a:rPr>
              <a:t>MsDP</a:t>
            </a:r>
            <a:r>
              <a:rPr lang="en-GB" sz="2400" dirty="0">
                <a:solidFill>
                  <a:srgbClr val="FF0000"/>
                </a:solidFill>
              </a:rPr>
              <a:t> </a:t>
            </a:r>
            <a:r>
              <a:rPr lang="en-GB" sz="2400" dirty="0"/>
              <a:t>while </a:t>
            </a:r>
            <a:endParaRPr lang="en-GB" sz="2400" dirty="0" smtClean="0"/>
          </a:p>
          <a:p>
            <a:endParaRPr lang="en-GB" sz="2400" dirty="0" smtClean="0"/>
          </a:p>
          <a:p>
            <a:r>
              <a:rPr lang="en-GB" sz="2400" dirty="0" smtClean="0"/>
              <a:t>The </a:t>
            </a:r>
            <a:r>
              <a:rPr lang="en-GB" sz="2400" dirty="0">
                <a:solidFill>
                  <a:srgbClr val="FF0000"/>
                </a:solidFill>
              </a:rPr>
              <a:t>achievements and targets under PM15PP and </a:t>
            </a:r>
            <a:r>
              <a:rPr lang="en-GB" sz="2400" dirty="0" err="1">
                <a:solidFill>
                  <a:srgbClr val="FF0000"/>
                </a:solidFill>
              </a:rPr>
              <a:t>MsDP</a:t>
            </a:r>
            <a:r>
              <a:rPr lang="en-GB" sz="2400" dirty="0"/>
              <a:t>. </a:t>
            </a:r>
            <a:endParaRPr lang="en-GB" sz="2400" dirty="0" smtClean="0"/>
          </a:p>
          <a:p>
            <a:endParaRPr lang="en-GB" sz="2400" dirty="0" smtClean="0"/>
          </a:p>
          <a:p>
            <a:r>
              <a:rPr lang="en-GB" sz="2400" dirty="0" smtClean="0"/>
              <a:t>Other </a:t>
            </a:r>
            <a:r>
              <a:rPr lang="en-GB" sz="2400" dirty="0"/>
              <a:t>new schemes by the MoMA </a:t>
            </a:r>
            <a:endParaRPr lang="en-GB" sz="2400" dirty="0" smtClean="0"/>
          </a:p>
          <a:p>
            <a:endParaRPr lang="en-GB" sz="2400" dirty="0" smtClean="0"/>
          </a:p>
          <a:p>
            <a:r>
              <a:rPr lang="en-GB" sz="2400" dirty="0" smtClean="0">
                <a:solidFill>
                  <a:srgbClr val="FF0000"/>
                </a:solidFill>
              </a:rPr>
              <a:t>Institution </a:t>
            </a:r>
            <a:r>
              <a:rPr lang="en-GB" sz="2400" dirty="0">
                <a:solidFill>
                  <a:srgbClr val="FF0000"/>
                </a:solidFill>
              </a:rPr>
              <a:t>building by the Government of India for development and empowerment of </a:t>
            </a:r>
            <a:r>
              <a:rPr lang="en-GB" sz="2400" dirty="0" smtClean="0">
                <a:solidFill>
                  <a:srgbClr val="FF0000"/>
                </a:solidFill>
              </a:rPr>
              <a:t>minorities</a:t>
            </a:r>
          </a:p>
          <a:p>
            <a:endParaRPr lang="en-GB" sz="2400" dirty="0" smtClean="0">
              <a:solidFill>
                <a:srgbClr val="FF0000"/>
              </a:solidFill>
            </a:endParaRPr>
          </a:p>
          <a:p>
            <a:r>
              <a:rPr lang="en-US" sz="2400" dirty="0" smtClean="0"/>
              <a:t>Presidential Order 1950</a:t>
            </a:r>
          </a:p>
          <a:p>
            <a:endParaRPr lang="en-GB" sz="2400" dirty="0" smtClean="0"/>
          </a:p>
          <a:p>
            <a:r>
              <a:rPr lang="en-GB" sz="2400" dirty="0"/>
              <a:t>The last section </a:t>
            </a:r>
            <a:r>
              <a:rPr lang="en-GB" sz="2400" dirty="0" smtClean="0"/>
              <a:t>Sums up the discussion</a:t>
            </a:r>
            <a:endParaRPr lang="en-GB" sz="2400" dirty="0"/>
          </a:p>
        </p:txBody>
      </p:sp>
    </p:spTree>
    <p:extLst>
      <p:ext uri="{BB962C8B-B14F-4D97-AF65-F5344CB8AC3E}">
        <p14:creationId xmlns:p14="http://schemas.microsoft.com/office/powerpoint/2010/main" val="10495495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8625" y="217710"/>
            <a:ext cx="8911687" cy="645890"/>
          </a:xfrm>
        </p:spPr>
        <p:txBody>
          <a:bodyPr>
            <a:normAutofit/>
          </a:bodyPr>
          <a:lstStyle/>
          <a:p>
            <a:pPr algn="ctr"/>
            <a:r>
              <a:rPr lang="en-GB" sz="2800" b="1" dirty="0"/>
              <a:t>Prime Minister’s 15 Point Programme and </a:t>
            </a:r>
            <a:r>
              <a:rPr lang="en-GB" sz="2800" b="1" dirty="0" err="1"/>
              <a:t>MsDP</a:t>
            </a:r>
            <a:endParaRPr lang="en-GB" sz="2800" dirty="0"/>
          </a:p>
        </p:txBody>
      </p:sp>
      <p:sp>
        <p:nvSpPr>
          <p:cNvPr id="3" name="Content Placeholder 2"/>
          <p:cNvSpPr>
            <a:spLocks noGrp="1"/>
          </p:cNvSpPr>
          <p:nvPr>
            <p:ph idx="1"/>
          </p:nvPr>
        </p:nvSpPr>
        <p:spPr>
          <a:xfrm>
            <a:off x="1283855" y="952500"/>
            <a:ext cx="10220757" cy="5676900"/>
          </a:xfrm>
        </p:spPr>
        <p:txBody>
          <a:bodyPr>
            <a:normAutofit/>
          </a:bodyPr>
          <a:lstStyle/>
          <a:p>
            <a:r>
              <a:rPr lang="en-GB" sz="2000" dirty="0"/>
              <a:t>The PM15PP, revamped and </a:t>
            </a:r>
            <a:r>
              <a:rPr lang="en-GB" sz="2000" dirty="0" err="1"/>
              <a:t>recasted</a:t>
            </a:r>
            <a:r>
              <a:rPr lang="en-GB" sz="2000" dirty="0"/>
              <a:t> in 2006, aims to spend 15% of the plan outlays in minority concentrated areas </a:t>
            </a:r>
            <a:endParaRPr lang="en-GB" sz="2000" dirty="0" smtClean="0"/>
          </a:p>
          <a:p>
            <a:r>
              <a:rPr lang="en-GB" sz="2000" dirty="0" smtClean="0"/>
              <a:t>The </a:t>
            </a:r>
            <a:r>
              <a:rPr lang="en-GB" sz="2000" dirty="0"/>
              <a:t>major objectives of this programme are </a:t>
            </a:r>
            <a:endParaRPr lang="en-GB" sz="2000" dirty="0" smtClean="0"/>
          </a:p>
          <a:p>
            <a:endParaRPr lang="en-GB" sz="2000" dirty="0" smtClean="0"/>
          </a:p>
          <a:p>
            <a:pPr>
              <a:buFont typeface="+mj-lt"/>
              <a:buAutoNum type="alphaLcPeriod"/>
            </a:pPr>
            <a:r>
              <a:rPr lang="en-GB" sz="2000" dirty="0" smtClean="0"/>
              <a:t>to </a:t>
            </a:r>
            <a:r>
              <a:rPr lang="en-GB" sz="2000" dirty="0"/>
              <a:t>enhance opportunities for education to minorities </a:t>
            </a:r>
            <a:endParaRPr lang="en-GB" sz="2000" dirty="0" smtClean="0"/>
          </a:p>
          <a:p>
            <a:pPr>
              <a:buFont typeface="+mj-lt"/>
              <a:buAutoNum type="alphaLcPeriod"/>
            </a:pPr>
            <a:r>
              <a:rPr lang="en-GB" sz="2000" dirty="0" smtClean="0"/>
              <a:t>to </a:t>
            </a:r>
            <a:r>
              <a:rPr lang="en-GB" sz="2000" dirty="0"/>
              <a:t>ensure equitable Share in Economic Activities and Employment</a:t>
            </a:r>
            <a:r>
              <a:rPr lang="en-GB" sz="2000" b="1" dirty="0"/>
              <a:t> </a:t>
            </a:r>
            <a:r>
              <a:rPr lang="en-GB" sz="2000" dirty="0"/>
              <a:t>to minorities</a:t>
            </a:r>
            <a:r>
              <a:rPr lang="en-GB" sz="2000" b="1" dirty="0"/>
              <a:t> </a:t>
            </a:r>
            <a:endParaRPr lang="en-GB" sz="2000" b="1" dirty="0" smtClean="0"/>
          </a:p>
          <a:p>
            <a:pPr>
              <a:buFont typeface="+mj-lt"/>
              <a:buAutoNum type="alphaLcPeriod"/>
            </a:pPr>
            <a:r>
              <a:rPr lang="en-GB" sz="2000" dirty="0" smtClean="0"/>
              <a:t>to </a:t>
            </a:r>
            <a:r>
              <a:rPr lang="en-GB" sz="2000" dirty="0"/>
              <a:t>improve the condition of living of minorities </a:t>
            </a:r>
            <a:endParaRPr lang="en-GB" sz="2000" dirty="0" smtClean="0"/>
          </a:p>
          <a:p>
            <a:pPr>
              <a:buFont typeface="+mj-lt"/>
              <a:buAutoNum type="alphaLcPeriod"/>
            </a:pPr>
            <a:r>
              <a:rPr lang="en-GB" sz="2000" dirty="0" smtClean="0"/>
              <a:t>to </a:t>
            </a:r>
            <a:r>
              <a:rPr lang="en-GB" sz="2000" dirty="0"/>
              <a:t>prevent and control communal Riots through measures aimed at </a:t>
            </a:r>
            <a:endParaRPr lang="en-GB" sz="2000" dirty="0" smtClean="0"/>
          </a:p>
          <a:p>
            <a:pPr marL="857250" lvl="1" indent="-400050">
              <a:buFont typeface="+mj-lt"/>
              <a:buAutoNum type="romanLcPeriod"/>
            </a:pPr>
            <a:r>
              <a:rPr lang="en-GB" sz="2000" dirty="0" smtClean="0"/>
              <a:t>(</a:t>
            </a:r>
            <a:r>
              <a:rPr lang="en-GB" sz="2000" dirty="0"/>
              <a:t>xiii) prevention of communal incidents by posting police officials with secular records in sensitive and riot prone districts/areas and linking this to the career promotion of District Magistrates and Superintendent of Police, </a:t>
            </a:r>
            <a:endParaRPr lang="en-GB" sz="2000" dirty="0" smtClean="0"/>
          </a:p>
          <a:p>
            <a:pPr marL="857250" lvl="1" indent="-400050">
              <a:buFont typeface="+mj-lt"/>
              <a:buAutoNum type="romanLcPeriod"/>
            </a:pPr>
            <a:r>
              <a:rPr lang="en-GB" sz="2000" dirty="0" smtClean="0"/>
              <a:t>(</a:t>
            </a:r>
            <a:r>
              <a:rPr lang="en-GB" sz="2000" dirty="0"/>
              <a:t>xiv) prosecution for communal offence, </a:t>
            </a:r>
            <a:endParaRPr lang="en-GB" sz="2000" dirty="0" smtClean="0"/>
          </a:p>
          <a:p>
            <a:pPr marL="857250" lvl="1" indent="-400050">
              <a:buFont typeface="+mj-lt"/>
              <a:buAutoNum type="romanLcPeriod"/>
            </a:pPr>
            <a:r>
              <a:rPr lang="en-GB" sz="2000" dirty="0" smtClean="0"/>
              <a:t>(</a:t>
            </a:r>
            <a:r>
              <a:rPr lang="en-GB" sz="2000" dirty="0"/>
              <a:t>xv) rehabilitation of victims of communal riots. </a:t>
            </a:r>
          </a:p>
        </p:txBody>
      </p:sp>
    </p:spTree>
    <p:extLst>
      <p:ext uri="{BB962C8B-B14F-4D97-AF65-F5344CB8AC3E}">
        <p14:creationId xmlns:p14="http://schemas.microsoft.com/office/powerpoint/2010/main" val="6410063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120197"/>
            <a:ext cx="9677400" cy="749300"/>
          </a:xfrm>
        </p:spPr>
        <p:txBody>
          <a:bodyPr>
            <a:normAutofit/>
          </a:bodyPr>
          <a:lstStyle/>
          <a:p>
            <a:r>
              <a:rPr lang="en-US" dirty="0" err="1" smtClean="0"/>
              <a:t>MsDP</a:t>
            </a:r>
            <a:endParaRPr lang="en-GB" dirty="0"/>
          </a:p>
        </p:txBody>
      </p:sp>
      <p:sp>
        <p:nvSpPr>
          <p:cNvPr id="3" name="Content Placeholder 2"/>
          <p:cNvSpPr>
            <a:spLocks noGrp="1"/>
          </p:cNvSpPr>
          <p:nvPr>
            <p:ph idx="1"/>
          </p:nvPr>
        </p:nvSpPr>
        <p:spPr>
          <a:xfrm>
            <a:off x="1676400" y="869498"/>
            <a:ext cx="9677400" cy="5886902"/>
          </a:xfrm>
        </p:spPr>
        <p:txBody>
          <a:bodyPr>
            <a:normAutofit/>
          </a:bodyPr>
          <a:lstStyle/>
          <a:p>
            <a:r>
              <a:rPr lang="en-GB" dirty="0"/>
              <a:t>MSDP was initiated in 2008-09 in 90 minority concentrated districts (MCDs). </a:t>
            </a:r>
            <a:endParaRPr lang="en-GB" dirty="0" smtClean="0"/>
          </a:p>
          <a:p>
            <a:r>
              <a:rPr lang="en-GB" dirty="0" smtClean="0"/>
              <a:t>It </a:t>
            </a:r>
            <a:r>
              <a:rPr lang="en-GB" dirty="0"/>
              <a:t>is the largest ever programme for the development of the minorities since the Independence. </a:t>
            </a:r>
            <a:endParaRPr lang="en-GB" dirty="0" smtClean="0"/>
          </a:p>
          <a:p>
            <a:r>
              <a:rPr lang="en-GB" dirty="0" smtClean="0"/>
              <a:t>This </a:t>
            </a:r>
            <a:r>
              <a:rPr lang="en-GB" dirty="0"/>
              <a:t>is largely an area development scheme and is intended to provide additional/gap filling funds to the existing centrally sponsored schemes (CCS) and particularly the </a:t>
            </a:r>
            <a:r>
              <a:rPr lang="en-GB" dirty="0" smtClean="0"/>
              <a:t>PM15PP.</a:t>
            </a:r>
          </a:p>
          <a:p>
            <a:r>
              <a:rPr lang="en-GB" dirty="0" smtClean="0"/>
              <a:t>In </a:t>
            </a:r>
            <a:r>
              <a:rPr lang="en-GB" dirty="0"/>
              <a:t>12</a:t>
            </a:r>
            <a:r>
              <a:rPr lang="en-GB" baseline="30000" dirty="0"/>
              <a:t>th</a:t>
            </a:r>
            <a:r>
              <a:rPr lang="en-GB" dirty="0"/>
              <a:t> Five Year Plan, the unit of implementation of </a:t>
            </a:r>
            <a:r>
              <a:rPr lang="en-GB" dirty="0" err="1"/>
              <a:t>MsDP</a:t>
            </a:r>
            <a:r>
              <a:rPr lang="en-GB" dirty="0"/>
              <a:t> are minority concentrated blocks and cluster of minority concentrated villages instead of districts. </a:t>
            </a:r>
            <a:endParaRPr lang="en-GB" dirty="0" smtClean="0"/>
          </a:p>
          <a:p>
            <a:endParaRPr lang="en-GB" dirty="0"/>
          </a:p>
          <a:p>
            <a:r>
              <a:rPr lang="en-GB" dirty="0" smtClean="0"/>
              <a:t>This </a:t>
            </a:r>
            <a:r>
              <a:rPr lang="en-GB" dirty="0"/>
              <a:t>helps in covering the minority concentrated blocks (MCBs) lying outside the MCDs. </a:t>
            </a:r>
            <a:endParaRPr lang="en-GB" dirty="0" smtClean="0"/>
          </a:p>
          <a:p>
            <a:pPr lvl="1"/>
            <a:r>
              <a:rPr lang="en-GB" dirty="0" smtClean="0"/>
              <a:t>Total </a:t>
            </a:r>
            <a:r>
              <a:rPr lang="en-GB" dirty="0"/>
              <a:t>of 710 MCBs, </a:t>
            </a:r>
            <a:endParaRPr lang="en-GB" dirty="0" smtClean="0"/>
          </a:p>
          <a:p>
            <a:pPr lvl="1"/>
            <a:r>
              <a:rPr lang="en-GB" dirty="0" smtClean="0"/>
              <a:t>about </a:t>
            </a:r>
            <a:r>
              <a:rPr lang="en-GB" dirty="0"/>
              <a:t>500 villages falling outside the MCBs, </a:t>
            </a:r>
            <a:endParaRPr lang="en-GB" dirty="0" smtClean="0"/>
          </a:p>
          <a:p>
            <a:pPr lvl="1"/>
            <a:r>
              <a:rPr lang="en-GB" dirty="0" smtClean="0"/>
              <a:t>and </a:t>
            </a:r>
            <a:r>
              <a:rPr lang="en-GB" dirty="0"/>
              <a:t>66 minority concentrated towns have been identified for the implementation of the programme. </a:t>
            </a:r>
          </a:p>
        </p:txBody>
      </p:sp>
    </p:spTree>
    <p:extLst>
      <p:ext uri="{BB962C8B-B14F-4D97-AF65-F5344CB8AC3E}">
        <p14:creationId xmlns:p14="http://schemas.microsoft.com/office/powerpoint/2010/main" val="29704220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6597" y="2012039"/>
            <a:ext cx="8911687" cy="1280890"/>
          </a:xfrm>
        </p:spPr>
        <p:txBody>
          <a:bodyPr>
            <a:normAutofit/>
          </a:bodyPr>
          <a:lstStyle/>
          <a:p>
            <a:pPr algn="ctr"/>
            <a:r>
              <a:rPr lang="en-GB" sz="4800" b="1" dirty="0"/>
              <a:t>Working of PM15PP</a:t>
            </a:r>
            <a:endParaRPr lang="en-GB" sz="4800" dirty="0"/>
          </a:p>
        </p:txBody>
      </p:sp>
    </p:spTree>
    <p:extLst>
      <p:ext uri="{BB962C8B-B14F-4D97-AF65-F5344CB8AC3E}">
        <p14:creationId xmlns:p14="http://schemas.microsoft.com/office/powerpoint/2010/main" val="40523874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9301" y="624110"/>
            <a:ext cx="9485312" cy="1280890"/>
          </a:xfrm>
        </p:spPr>
        <p:txBody>
          <a:bodyPr>
            <a:normAutofit/>
          </a:bodyPr>
          <a:lstStyle/>
          <a:p>
            <a:pPr algn="ctr"/>
            <a:r>
              <a:rPr lang="en-GB" b="1" dirty="0"/>
              <a:t>Enhancement of opportunities for education</a:t>
            </a:r>
            <a:endParaRPr lang="en-GB" dirty="0"/>
          </a:p>
        </p:txBody>
      </p:sp>
      <p:sp>
        <p:nvSpPr>
          <p:cNvPr id="3" name="Content Placeholder 2"/>
          <p:cNvSpPr>
            <a:spLocks noGrp="1"/>
          </p:cNvSpPr>
          <p:nvPr>
            <p:ph idx="1"/>
          </p:nvPr>
        </p:nvSpPr>
        <p:spPr/>
        <p:txBody>
          <a:bodyPr/>
          <a:lstStyle/>
          <a:p>
            <a:r>
              <a:rPr lang="en-GB" dirty="0"/>
              <a:t>Although ICSSR (Reddy 2008) has done baseline survey for MCDs, no systematic figures of developmental gaps have been provided.</a:t>
            </a:r>
          </a:p>
        </p:txBody>
      </p:sp>
    </p:spTree>
    <p:extLst>
      <p:ext uri="{BB962C8B-B14F-4D97-AF65-F5344CB8AC3E}">
        <p14:creationId xmlns:p14="http://schemas.microsoft.com/office/powerpoint/2010/main" val="38913357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63575"/>
          </a:xfrm>
        </p:spPr>
        <p:txBody>
          <a:bodyPr>
            <a:noAutofit/>
          </a:bodyPr>
          <a:lstStyle/>
          <a:p>
            <a:pPr algn="ctr"/>
            <a:r>
              <a:rPr lang="en-US" sz="4400" dirty="0" smtClean="0"/>
              <a:t>ICDS</a:t>
            </a:r>
            <a:endParaRPr lang="en-GB" sz="4400" dirty="0"/>
          </a:p>
        </p:txBody>
      </p:sp>
      <p:sp>
        <p:nvSpPr>
          <p:cNvPr id="3" name="Content Placeholder 2"/>
          <p:cNvSpPr>
            <a:spLocks noGrp="1"/>
          </p:cNvSpPr>
          <p:nvPr>
            <p:ph idx="1"/>
          </p:nvPr>
        </p:nvSpPr>
        <p:spPr>
          <a:xfrm>
            <a:off x="838200" y="1420587"/>
            <a:ext cx="10515600" cy="1170213"/>
          </a:xfrm>
        </p:spPr>
        <p:txBody>
          <a:bodyPr>
            <a:normAutofit/>
          </a:bodyPr>
          <a:lstStyle/>
          <a:p>
            <a:r>
              <a:rPr lang="en-US" dirty="0" smtClean="0"/>
              <a:t>Scheme not able to use allocated resources.</a:t>
            </a:r>
          </a:p>
          <a:p>
            <a:r>
              <a:rPr lang="en-US" dirty="0" smtClean="0"/>
              <a:t>Decline in  establishment of ICDS </a:t>
            </a:r>
            <a:r>
              <a:rPr lang="en-US" dirty="0" err="1" smtClean="0"/>
              <a:t>Cenres</a:t>
            </a:r>
            <a:r>
              <a:rPr lang="en-US" dirty="0" smtClean="0"/>
              <a:t> over the years</a:t>
            </a: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3514267872"/>
              </p:ext>
            </p:extLst>
          </p:nvPr>
        </p:nvGraphicFramePr>
        <p:xfrm>
          <a:off x="698500" y="2590800"/>
          <a:ext cx="11137900" cy="2589370"/>
        </p:xfrm>
        <a:graphic>
          <a:graphicData uri="http://schemas.openxmlformats.org/drawingml/2006/table">
            <a:tbl>
              <a:tblPr>
                <a:tableStyleId>{16D9F66E-5EB9-4882-86FB-DCBF35E3C3E4}</a:tableStyleId>
              </a:tblPr>
              <a:tblGrid>
                <a:gridCol w="3154439">
                  <a:extLst>
                    <a:ext uri="{9D8B030D-6E8A-4147-A177-3AD203B41FA5}">
                      <a16:colId xmlns:a16="http://schemas.microsoft.com/office/drawing/2014/main" val="20000"/>
                    </a:ext>
                  </a:extLst>
                </a:gridCol>
                <a:gridCol w="1012536">
                  <a:extLst>
                    <a:ext uri="{9D8B030D-6E8A-4147-A177-3AD203B41FA5}">
                      <a16:colId xmlns:a16="http://schemas.microsoft.com/office/drawing/2014/main" val="20001"/>
                    </a:ext>
                  </a:extLst>
                </a:gridCol>
                <a:gridCol w="1025517">
                  <a:extLst>
                    <a:ext uri="{9D8B030D-6E8A-4147-A177-3AD203B41FA5}">
                      <a16:colId xmlns:a16="http://schemas.microsoft.com/office/drawing/2014/main" val="20002"/>
                    </a:ext>
                  </a:extLst>
                </a:gridCol>
                <a:gridCol w="995228">
                  <a:extLst>
                    <a:ext uri="{9D8B030D-6E8A-4147-A177-3AD203B41FA5}">
                      <a16:colId xmlns:a16="http://schemas.microsoft.com/office/drawing/2014/main" val="20003"/>
                    </a:ext>
                  </a:extLst>
                </a:gridCol>
                <a:gridCol w="1237545">
                  <a:extLst>
                    <a:ext uri="{9D8B030D-6E8A-4147-A177-3AD203B41FA5}">
                      <a16:colId xmlns:a16="http://schemas.microsoft.com/office/drawing/2014/main" val="20004"/>
                    </a:ext>
                  </a:extLst>
                </a:gridCol>
                <a:gridCol w="1237545">
                  <a:extLst>
                    <a:ext uri="{9D8B030D-6E8A-4147-A177-3AD203B41FA5}">
                      <a16:colId xmlns:a16="http://schemas.microsoft.com/office/drawing/2014/main" val="20005"/>
                    </a:ext>
                  </a:extLst>
                </a:gridCol>
                <a:gridCol w="1237545">
                  <a:extLst>
                    <a:ext uri="{9D8B030D-6E8A-4147-A177-3AD203B41FA5}">
                      <a16:colId xmlns:a16="http://schemas.microsoft.com/office/drawing/2014/main" val="20006"/>
                    </a:ext>
                  </a:extLst>
                </a:gridCol>
                <a:gridCol w="1237545">
                  <a:extLst>
                    <a:ext uri="{9D8B030D-6E8A-4147-A177-3AD203B41FA5}">
                      <a16:colId xmlns:a16="http://schemas.microsoft.com/office/drawing/2014/main" val="20007"/>
                    </a:ext>
                  </a:extLst>
                </a:gridCol>
              </a:tblGrid>
              <a:tr h="695355">
                <a:tc>
                  <a:txBody>
                    <a:bodyPr/>
                    <a:lstStyle/>
                    <a:p>
                      <a:pPr algn="ctr" fontAlgn="ctr"/>
                      <a:r>
                        <a:rPr lang="en-GB" sz="2000" u="none" strike="noStrike" dirty="0">
                          <a:effectLst/>
                        </a:rPr>
                        <a:t>Year</a:t>
                      </a:r>
                      <a:endParaRPr lang="en-GB" sz="2000" b="1"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en-GB" sz="2000" u="none" strike="noStrike" dirty="0">
                          <a:effectLst/>
                        </a:rPr>
                        <a:t>2006-07</a:t>
                      </a:r>
                      <a:endParaRPr lang="en-GB" sz="2000" b="1"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en-GB" sz="2000" u="none" strike="noStrike" dirty="0">
                          <a:effectLst/>
                        </a:rPr>
                        <a:t>2007-08</a:t>
                      </a:r>
                      <a:endParaRPr lang="en-GB" sz="2000" b="1"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en-GB" sz="2000" u="none" strike="noStrike" dirty="0">
                          <a:effectLst/>
                        </a:rPr>
                        <a:t>2008-09</a:t>
                      </a:r>
                      <a:endParaRPr lang="en-GB" sz="2000" b="1"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en-GB" sz="2000" u="none" strike="noStrike">
                          <a:effectLst/>
                        </a:rPr>
                        <a:t>2009-10</a:t>
                      </a:r>
                      <a:endParaRPr lang="en-GB" sz="2000" b="1"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en-GB" sz="2000" u="none" strike="noStrike">
                          <a:effectLst/>
                        </a:rPr>
                        <a:t>2010-11</a:t>
                      </a:r>
                      <a:endParaRPr lang="en-GB" sz="2000" b="1"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en-GB" sz="2000" u="none" strike="noStrike">
                          <a:effectLst/>
                        </a:rPr>
                        <a:t>2011-12</a:t>
                      </a:r>
                      <a:endParaRPr lang="en-GB" sz="2000" b="1"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en-GB" sz="2000" u="none" strike="noStrike">
                          <a:effectLst/>
                        </a:rPr>
                        <a:t>2012-13</a:t>
                      </a:r>
                      <a:endParaRPr lang="en-GB" sz="2000" b="1"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0000"/>
                  </a:ext>
                </a:extLst>
              </a:tr>
              <a:tr h="695355">
                <a:tc>
                  <a:txBody>
                    <a:bodyPr/>
                    <a:lstStyle/>
                    <a:p>
                      <a:pPr algn="l" fontAlgn="ctr"/>
                      <a:r>
                        <a:rPr lang="en-GB" sz="2000" u="none" strike="noStrike" dirty="0">
                          <a:effectLst/>
                        </a:rPr>
                        <a:t>% achievement</a:t>
                      </a:r>
                      <a:endParaRPr lang="en-GB" sz="2000" b="0" i="0" u="none" strike="noStrike" dirty="0">
                        <a:solidFill>
                          <a:srgbClr val="000000"/>
                        </a:solidFill>
                        <a:effectLst/>
                        <a:latin typeface="Arial" panose="020B0604020202020204" pitchFamily="34" charset="0"/>
                      </a:endParaRPr>
                    </a:p>
                  </a:txBody>
                  <a:tcPr marL="9525" marR="9525" marT="9525" marB="0" anchor="ctr">
                    <a:solidFill>
                      <a:schemeClr val="accent1">
                        <a:lumMod val="60000"/>
                        <a:lumOff val="40000"/>
                      </a:schemeClr>
                    </a:solidFill>
                  </a:tcPr>
                </a:tc>
                <a:tc>
                  <a:txBody>
                    <a:bodyPr/>
                    <a:lstStyle/>
                    <a:p>
                      <a:pPr algn="r" fontAlgn="ctr"/>
                      <a:r>
                        <a:rPr lang="en-GB" sz="2000" u="none" strike="noStrike" dirty="0">
                          <a:effectLst/>
                        </a:rPr>
                        <a:t>39.0</a:t>
                      </a:r>
                      <a:endParaRPr lang="en-GB" sz="2000" b="0" i="0" u="none" strike="noStrike" dirty="0">
                        <a:solidFill>
                          <a:srgbClr val="000000"/>
                        </a:solidFill>
                        <a:effectLst/>
                        <a:latin typeface="Arial" panose="020B0604020202020204" pitchFamily="34" charset="0"/>
                      </a:endParaRPr>
                    </a:p>
                  </a:txBody>
                  <a:tcPr marL="9525" marR="9525" marT="9525" marB="0" anchor="ctr">
                    <a:solidFill>
                      <a:schemeClr val="accent1">
                        <a:lumMod val="60000"/>
                        <a:lumOff val="40000"/>
                      </a:schemeClr>
                    </a:solidFill>
                  </a:tcPr>
                </a:tc>
                <a:tc>
                  <a:txBody>
                    <a:bodyPr/>
                    <a:lstStyle/>
                    <a:p>
                      <a:pPr algn="r" fontAlgn="ctr"/>
                      <a:r>
                        <a:rPr lang="en-GB" sz="2000" u="none" strike="noStrike" dirty="0">
                          <a:effectLst/>
                        </a:rPr>
                        <a:t>83.5</a:t>
                      </a:r>
                      <a:endParaRPr lang="en-GB" sz="2000" b="0" i="0" u="none" strike="noStrike" dirty="0">
                        <a:solidFill>
                          <a:srgbClr val="000000"/>
                        </a:solidFill>
                        <a:effectLst/>
                        <a:latin typeface="Arial" panose="020B0604020202020204" pitchFamily="34" charset="0"/>
                      </a:endParaRPr>
                    </a:p>
                  </a:txBody>
                  <a:tcPr marL="9525" marR="9525" marT="9525" marB="0" anchor="ctr">
                    <a:solidFill>
                      <a:schemeClr val="accent1">
                        <a:lumMod val="60000"/>
                        <a:lumOff val="40000"/>
                      </a:schemeClr>
                    </a:solidFill>
                  </a:tcPr>
                </a:tc>
                <a:tc>
                  <a:txBody>
                    <a:bodyPr/>
                    <a:lstStyle/>
                    <a:p>
                      <a:pPr algn="l" fontAlgn="t"/>
                      <a:r>
                        <a:rPr lang="en-GB" sz="2000" u="none" strike="noStrike" dirty="0">
                          <a:effectLst/>
                        </a:rPr>
                        <a:t> </a:t>
                      </a:r>
                      <a:endParaRPr lang="en-GB" sz="2000" b="0" i="0" u="none" strike="noStrike" dirty="0">
                        <a:solidFill>
                          <a:srgbClr val="000000"/>
                        </a:solidFill>
                        <a:effectLst/>
                        <a:latin typeface="Calibri" panose="020F0502020204030204" pitchFamily="34" charset="0"/>
                      </a:endParaRPr>
                    </a:p>
                  </a:txBody>
                  <a:tcPr marL="9525" marR="9525" marT="9525" marB="0">
                    <a:solidFill>
                      <a:schemeClr val="accent1">
                        <a:lumMod val="60000"/>
                        <a:lumOff val="40000"/>
                      </a:schemeClr>
                    </a:solidFill>
                  </a:tcPr>
                </a:tc>
                <a:tc>
                  <a:txBody>
                    <a:bodyPr/>
                    <a:lstStyle/>
                    <a:p>
                      <a:pPr algn="r" fontAlgn="ctr"/>
                      <a:r>
                        <a:rPr lang="en-GB" sz="2000" u="none" strike="noStrike" dirty="0">
                          <a:effectLst/>
                        </a:rPr>
                        <a:t>65.9</a:t>
                      </a:r>
                      <a:endParaRPr lang="en-GB" sz="2000" b="0" i="0" u="none" strike="noStrike" dirty="0">
                        <a:solidFill>
                          <a:srgbClr val="000000"/>
                        </a:solidFill>
                        <a:effectLst/>
                        <a:latin typeface="Arial" panose="020B0604020202020204" pitchFamily="34" charset="0"/>
                      </a:endParaRPr>
                    </a:p>
                  </a:txBody>
                  <a:tcPr marL="9525" marR="9525" marT="9525" marB="0" anchor="ctr">
                    <a:solidFill>
                      <a:schemeClr val="accent1">
                        <a:lumMod val="60000"/>
                        <a:lumOff val="40000"/>
                      </a:schemeClr>
                    </a:solidFill>
                  </a:tcPr>
                </a:tc>
                <a:tc>
                  <a:txBody>
                    <a:bodyPr/>
                    <a:lstStyle/>
                    <a:p>
                      <a:pPr algn="r" fontAlgn="ctr"/>
                      <a:r>
                        <a:rPr lang="en-GB" sz="2000" u="none" strike="noStrike" dirty="0">
                          <a:effectLst/>
                        </a:rPr>
                        <a:t>45.3</a:t>
                      </a:r>
                      <a:endParaRPr lang="en-GB" sz="2000" b="0" i="0" u="none" strike="noStrike" dirty="0">
                        <a:solidFill>
                          <a:srgbClr val="000000"/>
                        </a:solidFill>
                        <a:effectLst/>
                        <a:latin typeface="Arial" panose="020B0604020202020204" pitchFamily="34" charset="0"/>
                      </a:endParaRPr>
                    </a:p>
                  </a:txBody>
                  <a:tcPr marL="9525" marR="9525" marT="9525" marB="0" anchor="ctr">
                    <a:solidFill>
                      <a:schemeClr val="accent1">
                        <a:lumMod val="60000"/>
                        <a:lumOff val="40000"/>
                      </a:schemeClr>
                    </a:solidFill>
                  </a:tcPr>
                </a:tc>
                <a:tc>
                  <a:txBody>
                    <a:bodyPr/>
                    <a:lstStyle/>
                    <a:p>
                      <a:pPr algn="r" fontAlgn="ctr"/>
                      <a:r>
                        <a:rPr lang="en-GB" sz="2000" u="none" strike="noStrike" dirty="0">
                          <a:effectLst/>
                        </a:rPr>
                        <a:t>40.8</a:t>
                      </a:r>
                      <a:endParaRPr lang="en-GB" sz="2000" b="0" i="0" u="none" strike="noStrike" dirty="0">
                        <a:solidFill>
                          <a:srgbClr val="000000"/>
                        </a:solidFill>
                        <a:effectLst/>
                        <a:latin typeface="Arial" panose="020B0604020202020204" pitchFamily="34" charset="0"/>
                      </a:endParaRPr>
                    </a:p>
                  </a:txBody>
                  <a:tcPr marL="9525" marR="9525" marT="9525" marB="0" anchor="ctr">
                    <a:solidFill>
                      <a:schemeClr val="accent1">
                        <a:lumMod val="60000"/>
                        <a:lumOff val="40000"/>
                      </a:schemeClr>
                    </a:solidFill>
                  </a:tcPr>
                </a:tc>
                <a:tc>
                  <a:txBody>
                    <a:bodyPr/>
                    <a:lstStyle/>
                    <a:p>
                      <a:pPr algn="r" fontAlgn="ctr"/>
                      <a:r>
                        <a:rPr lang="en-GB" sz="2000" u="none" strike="noStrike" dirty="0">
                          <a:effectLst/>
                        </a:rPr>
                        <a:t>74.0</a:t>
                      </a:r>
                      <a:endParaRPr lang="en-GB" sz="2000" b="0" i="0" u="none" strike="noStrike" dirty="0">
                        <a:solidFill>
                          <a:srgbClr val="000000"/>
                        </a:solidFill>
                        <a:effectLst/>
                        <a:latin typeface="Arial" panose="020B0604020202020204" pitchFamily="34" charset="0"/>
                      </a:endParaRPr>
                    </a:p>
                  </a:txBody>
                  <a:tcPr marL="9525" marR="9525" marT="9525" marB="0" anchor="ctr">
                    <a:solidFill>
                      <a:schemeClr val="accent1">
                        <a:lumMod val="60000"/>
                        <a:lumOff val="40000"/>
                      </a:schemeClr>
                    </a:solidFill>
                  </a:tcPr>
                </a:tc>
                <a:extLst>
                  <a:ext uri="{0D108BD9-81ED-4DB2-BD59-A6C34878D82A}">
                    <a16:rowId xmlns:a16="http://schemas.microsoft.com/office/drawing/2014/main" val="10001"/>
                  </a:ext>
                </a:extLst>
              </a:tr>
              <a:tr h="1198660">
                <a:tc>
                  <a:txBody>
                    <a:bodyPr/>
                    <a:lstStyle/>
                    <a:p>
                      <a:pPr algn="l" fontAlgn="ctr"/>
                      <a:r>
                        <a:rPr lang="en-GB" sz="2000" u="none" strike="noStrike" dirty="0">
                          <a:effectLst/>
                        </a:rPr>
                        <a:t> Total achievement (</a:t>
                      </a:r>
                      <a:r>
                        <a:rPr lang="en-GB" sz="2000" u="none" strike="noStrike" dirty="0" smtClean="0">
                          <a:effectLst/>
                        </a:rPr>
                        <a:t>in No</a:t>
                      </a:r>
                      <a:r>
                        <a:rPr lang="en-GB" sz="2000" u="none" strike="noStrike" dirty="0">
                          <a:effectLst/>
                        </a:rPr>
                        <a:t>.)</a:t>
                      </a:r>
                      <a:endParaRPr lang="en-GB" sz="2000" b="0" i="0" u="none" strike="noStrike" dirty="0">
                        <a:solidFill>
                          <a:srgbClr val="000000"/>
                        </a:solidFill>
                        <a:effectLst/>
                        <a:latin typeface="Arial" panose="020B0604020202020204" pitchFamily="34" charset="0"/>
                      </a:endParaRPr>
                    </a:p>
                  </a:txBody>
                  <a:tcPr marL="9525" marR="9525" marT="9525" marB="0" anchor="ctr">
                    <a:solidFill>
                      <a:schemeClr val="accent6">
                        <a:lumMod val="60000"/>
                        <a:lumOff val="40000"/>
                      </a:schemeClr>
                    </a:solidFill>
                  </a:tcPr>
                </a:tc>
                <a:tc>
                  <a:txBody>
                    <a:bodyPr/>
                    <a:lstStyle/>
                    <a:p>
                      <a:pPr algn="r" fontAlgn="ctr"/>
                      <a:r>
                        <a:rPr lang="en-GB" sz="2000" u="none" strike="noStrike" dirty="0">
                          <a:effectLst/>
                        </a:rPr>
                        <a:t>11125</a:t>
                      </a:r>
                      <a:endParaRPr lang="en-GB" sz="2000" b="0" i="0" u="none" strike="noStrike" dirty="0">
                        <a:solidFill>
                          <a:srgbClr val="000000"/>
                        </a:solidFill>
                        <a:effectLst/>
                        <a:latin typeface="Arial" panose="020B0604020202020204" pitchFamily="34" charset="0"/>
                      </a:endParaRPr>
                    </a:p>
                  </a:txBody>
                  <a:tcPr marL="9525" marR="9525" marT="9525" marB="0" anchor="ctr">
                    <a:solidFill>
                      <a:schemeClr val="accent6">
                        <a:lumMod val="60000"/>
                        <a:lumOff val="40000"/>
                      </a:schemeClr>
                    </a:solidFill>
                  </a:tcPr>
                </a:tc>
                <a:tc>
                  <a:txBody>
                    <a:bodyPr/>
                    <a:lstStyle/>
                    <a:p>
                      <a:pPr algn="r" fontAlgn="ctr"/>
                      <a:r>
                        <a:rPr lang="en-GB" sz="2000" u="none" strike="noStrike" dirty="0">
                          <a:effectLst/>
                        </a:rPr>
                        <a:t>21014</a:t>
                      </a:r>
                      <a:endParaRPr lang="en-GB" sz="2000" b="0" i="0" u="none" strike="noStrike" dirty="0">
                        <a:solidFill>
                          <a:srgbClr val="000000"/>
                        </a:solidFill>
                        <a:effectLst/>
                        <a:latin typeface="Arial" panose="020B0604020202020204" pitchFamily="34" charset="0"/>
                      </a:endParaRPr>
                    </a:p>
                  </a:txBody>
                  <a:tcPr marL="9525" marR="9525" marT="9525" marB="0" anchor="ctr">
                    <a:solidFill>
                      <a:schemeClr val="accent6">
                        <a:lumMod val="60000"/>
                        <a:lumOff val="40000"/>
                      </a:schemeClr>
                    </a:solidFill>
                  </a:tcPr>
                </a:tc>
                <a:tc>
                  <a:txBody>
                    <a:bodyPr/>
                    <a:lstStyle/>
                    <a:p>
                      <a:pPr algn="l" fontAlgn="ctr"/>
                      <a:r>
                        <a:rPr lang="en-GB" sz="2000" u="none" strike="noStrike" dirty="0">
                          <a:effectLst/>
                        </a:rPr>
                        <a:t> </a:t>
                      </a:r>
                      <a:endParaRPr lang="en-GB" sz="2000" b="0" i="0" u="none" strike="noStrike" dirty="0">
                        <a:solidFill>
                          <a:srgbClr val="000000"/>
                        </a:solidFill>
                        <a:effectLst/>
                        <a:latin typeface="Arial" panose="020B0604020202020204" pitchFamily="34" charset="0"/>
                      </a:endParaRPr>
                    </a:p>
                  </a:txBody>
                  <a:tcPr marL="9525" marR="9525" marT="9525" marB="0" anchor="ctr">
                    <a:solidFill>
                      <a:schemeClr val="accent6">
                        <a:lumMod val="60000"/>
                        <a:lumOff val="40000"/>
                      </a:schemeClr>
                    </a:solidFill>
                  </a:tcPr>
                </a:tc>
                <a:tc>
                  <a:txBody>
                    <a:bodyPr/>
                    <a:lstStyle/>
                    <a:p>
                      <a:pPr algn="r" fontAlgn="ctr"/>
                      <a:r>
                        <a:rPr lang="en-GB" sz="2000" u="none" strike="noStrike" dirty="0">
                          <a:effectLst/>
                        </a:rPr>
                        <a:t>23712</a:t>
                      </a:r>
                      <a:endParaRPr lang="en-GB" sz="2000" b="0" i="0" u="none" strike="noStrike" dirty="0">
                        <a:solidFill>
                          <a:srgbClr val="000000"/>
                        </a:solidFill>
                        <a:effectLst/>
                        <a:latin typeface="Arial" panose="020B0604020202020204" pitchFamily="34" charset="0"/>
                      </a:endParaRPr>
                    </a:p>
                  </a:txBody>
                  <a:tcPr marL="9525" marR="9525" marT="9525" marB="0" anchor="ctr">
                    <a:solidFill>
                      <a:schemeClr val="accent6">
                        <a:lumMod val="60000"/>
                        <a:lumOff val="40000"/>
                      </a:schemeClr>
                    </a:solidFill>
                  </a:tcPr>
                </a:tc>
                <a:tc>
                  <a:txBody>
                    <a:bodyPr/>
                    <a:lstStyle/>
                    <a:p>
                      <a:pPr algn="r" fontAlgn="ctr"/>
                      <a:r>
                        <a:rPr lang="en-GB" sz="2000" u="none" strike="noStrike" dirty="0">
                          <a:effectLst/>
                        </a:rPr>
                        <a:t>6934</a:t>
                      </a:r>
                      <a:endParaRPr lang="en-GB" sz="2000" b="0" i="0" u="none" strike="noStrike" dirty="0">
                        <a:solidFill>
                          <a:srgbClr val="000000"/>
                        </a:solidFill>
                        <a:effectLst/>
                        <a:latin typeface="Arial" panose="020B0604020202020204" pitchFamily="34" charset="0"/>
                      </a:endParaRPr>
                    </a:p>
                  </a:txBody>
                  <a:tcPr marL="9525" marR="9525" marT="9525" marB="0" anchor="ctr">
                    <a:solidFill>
                      <a:schemeClr val="accent6">
                        <a:lumMod val="60000"/>
                        <a:lumOff val="40000"/>
                      </a:schemeClr>
                    </a:solidFill>
                  </a:tcPr>
                </a:tc>
                <a:tc>
                  <a:txBody>
                    <a:bodyPr/>
                    <a:lstStyle/>
                    <a:p>
                      <a:pPr algn="r" fontAlgn="ctr"/>
                      <a:r>
                        <a:rPr lang="en-GB" sz="2000" u="none" strike="noStrike" dirty="0">
                          <a:effectLst/>
                        </a:rPr>
                        <a:t>3489</a:t>
                      </a:r>
                      <a:endParaRPr lang="en-GB" sz="2000" b="0" i="0" u="none" strike="noStrike" dirty="0">
                        <a:solidFill>
                          <a:srgbClr val="000000"/>
                        </a:solidFill>
                        <a:effectLst/>
                        <a:latin typeface="Arial" panose="020B0604020202020204" pitchFamily="34" charset="0"/>
                      </a:endParaRPr>
                    </a:p>
                  </a:txBody>
                  <a:tcPr marL="9525" marR="9525" marT="9525" marB="0" anchor="ctr">
                    <a:solidFill>
                      <a:schemeClr val="accent6">
                        <a:lumMod val="60000"/>
                        <a:lumOff val="40000"/>
                      </a:schemeClr>
                    </a:solidFill>
                  </a:tcPr>
                </a:tc>
                <a:tc>
                  <a:txBody>
                    <a:bodyPr/>
                    <a:lstStyle/>
                    <a:p>
                      <a:pPr algn="r" fontAlgn="ctr"/>
                      <a:r>
                        <a:rPr lang="en-GB" sz="2000" u="none" strike="noStrike" dirty="0">
                          <a:effectLst/>
                        </a:rPr>
                        <a:t>3804</a:t>
                      </a:r>
                      <a:endParaRPr lang="en-GB" sz="2000" b="0" i="0" u="none" strike="noStrike" dirty="0">
                        <a:solidFill>
                          <a:srgbClr val="000000"/>
                        </a:solidFill>
                        <a:effectLst/>
                        <a:latin typeface="Arial" panose="020B0604020202020204" pitchFamily="34" charset="0"/>
                      </a:endParaRPr>
                    </a:p>
                  </a:txBody>
                  <a:tcPr marL="9525" marR="9525" marT="9525" marB="0" anchor="ctr">
                    <a:solidFill>
                      <a:schemeClr val="accent6">
                        <a:lumMod val="60000"/>
                        <a:lumOff val="40000"/>
                      </a:schemeClr>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7548939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05356" y="382811"/>
            <a:ext cx="8911687" cy="595090"/>
          </a:xfrm>
        </p:spPr>
        <p:txBody>
          <a:bodyPr>
            <a:normAutofit fontScale="90000"/>
          </a:bodyPr>
          <a:lstStyle/>
          <a:p>
            <a:r>
              <a:rPr lang="en-US" dirty="0" smtClean="0"/>
              <a:t>Introduction</a:t>
            </a:r>
            <a:endParaRPr lang="en-GB" dirty="0"/>
          </a:p>
        </p:txBody>
      </p:sp>
      <p:sp>
        <p:nvSpPr>
          <p:cNvPr id="3" name="Content Placeholder 2"/>
          <p:cNvSpPr>
            <a:spLocks noGrp="1"/>
          </p:cNvSpPr>
          <p:nvPr>
            <p:ph idx="1"/>
          </p:nvPr>
        </p:nvSpPr>
        <p:spPr>
          <a:xfrm>
            <a:off x="1739900" y="1219201"/>
            <a:ext cx="9944100" cy="5397499"/>
          </a:xfrm>
        </p:spPr>
        <p:txBody>
          <a:bodyPr>
            <a:normAutofit/>
          </a:bodyPr>
          <a:lstStyle/>
          <a:p>
            <a:r>
              <a:rPr lang="en-US" sz="2400" dirty="0" smtClean="0"/>
              <a:t>The </a:t>
            </a:r>
            <a:r>
              <a:rPr lang="en-US" sz="2400" dirty="0"/>
              <a:t>major planes along which the socio-economic inequity in India have been found are caste, tribe, religion, gender, and region. </a:t>
            </a:r>
            <a:endParaRPr lang="en-US" sz="2400" dirty="0" smtClean="0"/>
          </a:p>
          <a:p>
            <a:endParaRPr lang="en-US" sz="2400" dirty="0" smtClean="0"/>
          </a:p>
          <a:p>
            <a:r>
              <a:rPr lang="en-US" sz="2400" dirty="0" smtClean="0"/>
              <a:t>Caste </a:t>
            </a:r>
            <a:r>
              <a:rPr lang="en-US" sz="2400" dirty="0"/>
              <a:t>and region have been taken into account while decision </a:t>
            </a:r>
            <a:r>
              <a:rPr lang="en-US" sz="2400" dirty="0" smtClean="0"/>
              <a:t>making. </a:t>
            </a:r>
            <a:r>
              <a:rPr lang="en-US" sz="2400" dirty="0"/>
              <a:t>Religion has been a major dimension along which the affirmative actions have been slow or </a:t>
            </a:r>
            <a:r>
              <a:rPr lang="en-US" sz="2400" dirty="0" smtClean="0"/>
              <a:t>non-starter. </a:t>
            </a:r>
          </a:p>
          <a:p>
            <a:endParaRPr lang="en-US" sz="2400" dirty="0" smtClean="0"/>
          </a:p>
          <a:p>
            <a:r>
              <a:rPr lang="en-US" sz="2400" dirty="0" smtClean="0"/>
              <a:t>The </a:t>
            </a:r>
            <a:r>
              <a:rPr lang="en-US" sz="2400" dirty="0"/>
              <a:t>lower caste from the specific religious communities have not been found in the affirmative actions and reservation in government jobs. </a:t>
            </a:r>
            <a:endParaRPr lang="en-US" sz="2400" dirty="0" smtClean="0"/>
          </a:p>
          <a:p>
            <a:endParaRPr lang="en-GB" sz="2400" i="1" dirty="0"/>
          </a:p>
        </p:txBody>
      </p:sp>
    </p:spTree>
    <p:extLst>
      <p:ext uri="{BB962C8B-B14F-4D97-AF65-F5344CB8AC3E}">
        <p14:creationId xmlns:p14="http://schemas.microsoft.com/office/powerpoint/2010/main" val="11836679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9725" y="382810"/>
            <a:ext cx="8911687" cy="1077690"/>
          </a:xfrm>
        </p:spPr>
        <p:txBody>
          <a:bodyPr>
            <a:normAutofit fontScale="90000"/>
          </a:bodyPr>
          <a:lstStyle/>
          <a:p>
            <a:pPr algn="ctr"/>
            <a:r>
              <a:rPr lang="en-US" b="1" dirty="0" smtClean="0"/>
              <a:t>Schools Opened</a:t>
            </a:r>
            <a:br>
              <a:rPr lang="en-US" b="1" dirty="0" smtClean="0"/>
            </a:br>
            <a:r>
              <a:rPr lang="en-US" dirty="0" smtClean="0"/>
              <a:t>(Achievements of targets %)</a:t>
            </a:r>
            <a:endParaRPr lang="en-GB" dirty="0"/>
          </a:p>
        </p:txBody>
      </p:sp>
      <p:graphicFrame>
        <p:nvGraphicFramePr>
          <p:cNvPr id="4" name="Chart 3"/>
          <p:cNvGraphicFramePr>
            <a:graphicFrameLocks/>
          </p:cNvGraphicFramePr>
          <p:nvPr>
            <p:extLst>
              <p:ext uri="{D42A27DB-BD31-4B8C-83A1-F6EECF244321}">
                <p14:modId xmlns:p14="http://schemas.microsoft.com/office/powerpoint/2010/main" val="2222092763"/>
              </p:ext>
            </p:extLst>
          </p:nvPr>
        </p:nvGraphicFramePr>
        <p:xfrm>
          <a:off x="977900" y="1866900"/>
          <a:ext cx="5283200" cy="301702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a:graphicFrameLocks/>
          </p:cNvGraphicFramePr>
          <p:nvPr>
            <p:extLst>
              <p:ext uri="{D42A27DB-BD31-4B8C-83A1-F6EECF244321}">
                <p14:modId xmlns:p14="http://schemas.microsoft.com/office/powerpoint/2010/main" val="242005723"/>
              </p:ext>
            </p:extLst>
          </p:nvPr>
        </p:nvGraphicFramePr>
        <p:xfrm>
          <a:off x="7046912" y="2084614"/>
          <a:ext cx="4457700" cy="290830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2489200" y="5664200"/>
            <a:ext cx="7048500" cy="369332"/>
          </a:xfrm>
          <a:prstGeom prst="rect">
            <a:avLst/>
          </a:prstGeom>
          <a:noFill/>
        </p:spPr>
        <p:txBody>
          <a:bodyPr wrap="square" rtlCol="0">
            <a:spAutoFit/>
          </a:bodyPr>
          <a:lstStyle/>
          <a:p>
            <a:pPr marL="285750" indent="-285750">
              <a:buFont typeface="Arial" panose="020B0604020202020204" pitchFamily="34" charset="0"/>
              <a:buChar char="•"/>
            </a:pPr>
            <a:r>
              <a:rPr lang="en-US" dirty="0" smtClean="0"/>
              <a:t>Varied achievements of targets</a:t>
            </a:r>
            <a:endParaRPr lang="en-GB" dirty="0"/>
          </a:p>
        </p:txBody>
      </p:sp>
    </p:spTree>
    <p:extLst>
      <p:ext uri="{BB962C8B-B14F-4D97-AF65-F5344CB8AC3E}">
        <p14:creationId xmlns:p14="http://schemas.microsoft.com/office/powerpoint/2010/main" val="35844135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2725"/>
            <a:ext cx="10515600" cy="688975"/>
          </a:xfrm>
        </p:spPr>
        <p:txBody>
          <a:bodyPr>
            <a:normAutofit fontScale="90000"/>
          </a:bodyPr>
          <a:lstStyle/>
          <a:p>
            <a:pPr algn="ctr"/>
            <a:r>
              <a:rPr lang="en-US" b="1" dirty="0" smtClean="0"/>
              <a:t>Schools constructed</a:t>
            </a:r>
            <a:br>
              <a:rPr lang="en-US" b="1" dirty="0" smtClean="0"/>
            </a:br>
            <a:r>
              <a:rPr lang="en-US" dirty="0"/>
              <a:t>(Achievements of targets %)</a:t>
            </a:r>
            <a:endParaRPr lang="en-GB" b="1" dirty="0"/>
          </a:p>
        </p:txBody>
      </p:sp>
      <p:sp>
        <p:nvSpPr>
          <p:cNvPr id="3" name="Content Placeholder 2"/>
          <p:cNvSpPr>
            <a:spLocks noGrp="1"/>
          </p:cNvSpPr>
          <p:nvPr>
            <p:ph idx="1"/>
          </p:nvPr>
        </p:nvSpPr>
        <p:spPr>
          <a:xfrm>
            <a:off x="1447800" y="5003799"/>
            <a:ext cx="9906000" cy="1173163"/>
          </a:xfrm>
        </p:spPr>
        <p:txBody>
          <a:bodyPr/>
          <a:lstStyle/>
          <a:p>
            <a:r>
              <a:rPr lang="en-US" dirty="0" smtClean="0"/>
              <a:t>Varied achievements</a:t>
            </a:r>
            <a:endParaRPr lang="en-GB" dirty="0"/>
          </a:p>
        </p:txBody>
      </p:sp>
      <p:graphicFrame>
        <p:nvGraphicFramePr>
          <p:cNvPr id="4" name="Chart 3"/>
          <p:cNvGraphicFramePr>
            <a:graphicFrameLocks/>
          </p:cNvGraphicFramePr>
          <p:nvPr>
            <p:extLst>
              <p:ext uri="{D42A27DB-BD31-4B8C-83A1-F6EECF244321}">
                <p14:modId xmlns:p14="http://schemas.microsoft.com/office/powerpoint/2010/main" val="894855177"/>
              </p:ext>
            </p:extLst>
          </p:nvPr>
        </p:nvGraphicFramePr>
        <p:xfrm>
          <a:off x="660400" y="1358900"/>
          <a:ext cx="5372100" cy="3048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a:graphicFrameLocks/>
          </p:cNvGraphicFramePr>
          <p:nvPr>
            <p:extLst>
              <p:ext uri="{D42A27DB-BD31-4B8C-83A1-F6EECF244321}">
                <p14:modId xmlns:p14="http://schemas.microsoft.com/office/powerpoint/2010/main" val="522681196"/>
              </p:ext>
            </p:extLst>
          </p:nvPr>
        </p:nvGraphicFramePr>
        <p:xfrm>
          <a:off x="6337300" y="1397001"/>
          <a:ext cx="4902200" cy="298280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926931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63575"/>
          </a:xfrm>
        </p:spPr>
        <p:txBody>
          <a:bodyPr>
            <a:normAutofit fontScale="90000"/>
          </a:bodyPr>
          <a:lstStyle/>
          <a:p>
            <a:pPr algn="ctr"/>
            <a:r>
              <a:rPr lang="en-US" b="1" dirty="0" smtClean="0"/>
              <a:t>Class rooms constructed</a:t>
            </a:r>
            <a:br>
              <a:rPr lang="en-US" b="1" dirty="0" smtClean="0"/>
            </a:br>
            <a:r>
              <a:rPr lang="en-US" dirty="0"/>
              <a:t>(Achievements of targets %)</a:t>
            </a:r>
            <a:endParaRPr lang="en-GB" b="1" dirty="0"/>
          </a:p>
        </p:txBody>
      </p:sp>
      <p:sp>
        <p:nvSpPr>
          <p:cNvPr id="3" name="Content Placeholder 2"/>
          <p:cNvSpPr>
            <a:spLocks noGrp="1"/>
          </p:cNvSpPr>
          <p:nvPr>
            <p:ph idx="1"/>
          </p:nvPr>
        </p:nvSpPr>
        <p:spPr>
          <a:xfrm>
            <a:off x="838200" y="5156200"/>
            <a:ext cx="10515600" cy="1020762"/>
          </a:xfrm>
        </p:spPr>
        <p:txBody>
          <a:bodyPr/>
          <a:lstStyle/>
          <a:p>
            <a:r>
              <a:rPr lang="en-US" dirty="0" smtClean="0"/>
              <a:t>Filling of post of teachers experienced very low achievements in recent years</a:t>
            </a:r>
            <a:endParaRPr lang="en-GB" dirty="0"/>
          </a:p>
        </p:txBody>
      </p:sp>
      <p:graphicFrame>
        <p:nvGraphicFramePr>
          <p:cNvPr id="4" name="Chart 3"/>
          <p:cNvGraphicFramePr>
            <a:graphicFrameLocks/>
          </p:cNvGraphicFramePr>
          <p:nvPr>
            <p:extLst>
              <p:ext uri="{D42A27DB-BD31-4B8C-83A1-F6EECF244321}">
                <p14:modId xmlns:p14="http://schemas.microsoft.com/office/powerpoint/2010/main" val="1672664013"/>
              </p:ext>
            </p:extLst>
          </p:nvPr>
        </p:nvGraphicFramePr>
        <p:xfrm>
          <a:off x="838200" y="1714501"/>
          <a:ext cx="4769576" cy="322103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a:graphicFrameLocks/>
          </p:cNvGraphicFramePr>
          <p:nvPr>
            <p:extLst>
              <p:ext uri="{D42A27DB-BD31-4B8C-83A1-F6EECF244321}">
                <p14:modId xmlns:p14="http://schemas.microsoft.com/office/powerpoint/2010/main" val="3389454098"/>
              </p:ext>
            </p:extLst>
          </p:nvPr>
        </p:nvGraphicFramePr>
        <p:xfrm>
          <a:off x="6473247" y="1752600"/>
          <a:ext cx="4880553" cy="310673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753259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7525" y="268510"/>
            <a:ext cx="8911687" cy="1153890"/>
          </a:xfrm>
        </p:spPr>
        <p:txBody>
          <a:bodyPr>
            <a:normAutofit fontScale="90000"/>
          </a:bodyPr>
          <a:lstStyle/>
          <a:p>
            <a:pPr algn="ctr"/>
            <a:r>
              <a:rPr lang="en-US" b="1" dirty="0" smtClean="0"/>
              <a:t>KGBV </a:t>
            </a:r>
            <a:r>
              <a:rPr lang="en-US" b="1" dirty="0"/>
              <a:t>Sanctioned</a:t>
            </a:r>
            <a:br>
              <a:rPr lang="en-US" b="1" dirty="0"/>
            </a:br>
            <a:r>
              <a:rPr lang="en-US" dirty="0"/>
              <a:t>(Achievements of targets %)</a:t>
            </a:r>
            <a:endParaRPr lang="en-GB" dirty="0"/>
          </a:p>
        </p:txBody>
      </p:sp>
      <p:sp>
        <p:nvSpPr>
          <p:cNvPr id="3" name="Content Placeholder 2"/>
          <p:cNvSpPr>
            <a:spLocks noGrp="1"/>
          </p:cNvSpPr>
          <p:nvPr>
            <p:ph idx="1"/>
          </p:nvPr>
        </p:nvSpPr>
        <p:spPr>
          <a:xfrm>
            <a:off x="838200" y="5003799"/>
            <a:ext cx="10515600" cy="1173163"/>
          </a:xfrm>
        </p:spPr>
        <p:txBody>
          <a:bodyPr/>
          <a:lstStyle/>
          <a:p>
            <a:r>
              <a:rPr lang="en-US" dirty="0" smtClean="0"/>
              <a:t>A good achievements visible</a:t>
            </a:r>
            <a:endParaRPr lang="en-GB" dirty="0"/>
          </a:p>
        </p:txBody>
      </p:sp>
      <p:graphicFrame>
        <p:nvGraphicFramePr>
          <p:cNvPr id="4" name="Chart 3"/>
          <p:cNvGraphicFramePr>
            <a:graphicFrameLocks/>
          </p:cNvGraphicFramePr>
          <p:nvPr>
            <p:extLst>
              <p:ext uri="{D42A27DB-BD31-4B8C-83A1-F6EECF244321}">
                <p14:modId xmlns:p14="http://schemas.microsoft.com/office/powerpoint/2010/main" val="2882197931"/>
              </p:ext>
            </p:extLst>
          </p:nvPr>
        </p:nvGraphicFramePr>
        <p:xfrm>
          <a:off x="1612900" y="1995488"/>
          <a:ext cx="9321800" cy="254268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7752162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5129" y="624110"/>
            <a:ext cx="9659483" cy="1280890"/>
          </a:xfrm>
        </p:spPr>
        <p:txBody>
          <a:bodyPr>
            <a:normAutofit/>
          </a:bodyPr>
          <a:lstStyle/>
          <a:p>
            <a:r>
              <a:rPr lang="en-GB" b="1" dirty="0" smtClean="0"/>
              <a:t>Achievements and targets </a:t>
            </a:r>
            <a:r>
              <a:rPr lang="en-GB" b="1" dirty="0"/>
              <a:t>in filling the post of teachers under SSA </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35577262"/>
              </p:ext>
            </p:extLst>
          </p:nvPr>
        </p:nvGraphicFramePr>
        <p:xfrm>
          <a:off x="558801" y="2349499"/>
          <a:ext cx="10794998" cy="2559210"/>
        </p:xfrm>
        <a:graphic>
          <a:graphicData uri="http://schemas.openxmlformats.org/drawingml/2006/table">
            <a:tbl>
              <a:tblPr>
                <a:tableStyleId>{5940675A-B579-460E-94D1-54222C63F5DA}</a:tableStyleId>
              </a:tblPr>
              <a:tblGrid>
                <a:gridCol w="2997199">
                  <a:extLst>
                    <a:ext uri="{9D8B030D-6E8A-4147-A177-3AD203B41FA5}">
                      <a16:colId xmlns:a16="http://schemas.microsoft.com/office/drawing/2014/main" val="20000"/>
                    </a:ext>
                  </a:extLst>
                </a:gridCol>
                <a:gridCol w="1050924">
                  <a:extLst>
                    <a:ext uri="{9D8B030D-6E8A-4147-A177-3AD203B41FA5}">
                      <a16:colId xmlns:a16="http://schemas.microsoft.com/office/drawing/2014/main" val="20001"/>
                    </a:ext>
                  </a:extLst>
                </a:gridCol>
                <a:gridCol w="1349375">
                  <a:extLst>
                    <a:ext uri="{9D8B030D-6E8A-4147-A177-3AD203B41FA5}">
                      <a16:colId xmlns:a16="http://schemas.microsoft.com/office/drawing/2014/main" val="20002"/>
                    </a:ext>
                  </a:extLst>
                </a:gridCol>
                <a:gridCol w="1349375">
                  <a:extLst>
                    <a:ext uri="{9D8B030D-6E8A-4147-A177-3AD203B41FA5}">
                      <a16:colId xmlns:a16="http://schemas.microsoft.com/office/drawing/2014/main" val="20003"/>
                    </a:ext>
                  </a:extLst>
                </a:gridCol>
                <a:gridCol w="1349375">
                  <a:extLst>
                    <a:ext uri="{9D8B030D-6E8A-4147-A177-3AD203B41FA5}">
                      <a16:colId xmlns:a16="http://schemas.microsoft.com/office/drawing/2014/main" val="20004"/>
                    </a:ext>
                  </a:extLst>
                </a:gridCol>
                <a:gridCol w="1349375">
                  <a:extLst>
                    <a:ext uri="{9D8B030D-6E8A-4147-A177-3AD203B41FA5}">
                      <a16:colId xmlns:a16="http://schemas.microsoft.com/office/drawing/2014/main" val="20005"/>
                    </a:ext>
                  </a:extLst>
                </a:gridCol>
                <a:gridCol w="1349375">
                  <a:extLst>
                    <a:ext uri="{9D8B030D-6E8A-4147-A177-3AD203B41FA5}">
                      <a16:colId xmlns:a16="http://schemas.microsoft.com/office/drawing/2014/main" val="20006"/>
                    </a:ext>
                  </a:extLst>
                </a:gridCol>
              </a:tblGrid>
              <a:tr h="687256">
                <a:tc>
                  <a:txBody>
                    <a:bodyPr/>
                    <a:lstStyle/>
                    <a:p>
                      <a:pPr algn="ctr" fontAlgn="ctr"/>
                      <a:r>
                        <a:rPr lang="en-GB" sz="2000" u="none" strike="noStrike" dirty="0">
                          <a:effectLst/>
                        </a:rPr>
                        <a:t>Year</a:t>
                      </a:r>
                      <a:endParaRPr lang="en-GB" sz="2000" b="1" i="0" u="none" strike="noStrike" dirty="0">
                        <a:solidFill>
                          <a:srgbClr val="000000"/>
                        </a:solidFill>
                        <a:effectLst/>
                        <a:latin typeface="Arial" panose="020B0604020202020204" pitchFamily="34" charset="0"/>
                      </a:endParaRPr>
                    </a:p>
                  </a:txBody>
                  <a:tcPr marL="9525" marR="9525" marT="9525" marB="0" anchor="ctr">
                    <a:solidFill>
                      <a:schemeClr val="bg1">
                        <a:lumMod val="75000"/>
                      </a:schemeClr>
                    </a:solidFill>
                  </a:tcPr>
                </a:tc>
                <a:tc>
                  <a:txBody>
                    <a:bodyPr/>
                    <a:lstStyle/>
                    <a:p>
                      <a:pPr algn="ctr" fontAlgn="ctr"/>
                      <a:r>
                        <a:rPr lang="en-GB" sz="2000" u="none" strike="noStrike" dirty="0">
                          <a:effectLst/>
                        </a:rPr>
                        <a:t>2006-07</a:t>
                      </a:r>
                      <a:endParaRPr lang="en-GB" sz="2000" b="1" i="0" u="none" strike="noStrike" dirty="0">
                        <a:solidFill>
                          <a:srgbClr val="000000"/>
                        </a:solidFill>
                        <a:effectLst/>
                        <a:latin typeface="Arial" panose="020B0604020202020204" pitchFamily="34" charset="0"/>
                      </a:endParaRPr>
                    </a:p>
                  </a:txBody>
                  <a:tcPr marL="9525" marR="9525" marT="9525" marB="0" anchor="ctr">
                    <a:solidFill>
                      <a:schemeClr val="bg1">
                        <a:lumMod val="75000"/>
                      </a:schemeClr>
                    </a:solidFill>
                  </a:tcPr>
                </a:tc>
                <a:tc>
                  <a:txBody>
                    <a:bodyPr/>
                    <a:lstStyle/>
                    <a:p>
                      <a:pPr algn="ctr" fontAlgn="ctr"/>
                      <a:r>
                        <a:rPr lang="en-GB" sz="2000" u="none" strike="noStrike" dirty="0">
                          <a:effectLst/>
                        </a:rPr>
                        <a:t>2007-08</a:t>
                      </a:r>
                      <a:endParaRPr lang="en-GB" sz="2000" b="1" i="0" u="none" strike="noStrike" dirty="0">
                        <a:solidFill>
                          <a:srgbClr val="000000"/>
                        </a:solidFill>
                        <a:effectLst/>
                        <a:latin typeface="Arial" panose="020B0604020202020204" pitchFamily="34" charset="0"/>
                      </a:endParaRPr>
                    </a:p>
                  </a:txBody>
                  <a:tcPr marL="9525" marR="9525" marT="9525" marB="0" anchor="ctr">
                    <a:solidFill>
                      <a:schemeClr val="bg1">
                        <a:lumMod val="75000"/>
                      </a:schemeClr>
                    </a:solidFill>
                  </a:tcPr>
                </a:tc>
                <a:tc>
                  <a:txBody>
                    <a:bodyPr/>
                    <a:lstStyle/>
                    <a:p>
                      <a:pPr algn="ctr" fontAlgn="ctr"/>
                      <a:r>
                        <a:rPr lang="en-GB" sz="2000" u="none" strike="noStrike" dirty="0">
                          <a:effectLst/>
                        </a:rPr>
                        <a:t>2008-09</a:t>
                      </a:r>
                      <a:endParaRPr lang="en-GB" sz="2000" b="1" i="0" u="none" strike="noStrike" dirty="0">
                        <a:solidFill>
                          <a:srgbClr val="000000"/>
                        </a:solidFill>
                        <a:effectLst/>
                        <a:latin typeface="Arial" panose="020B0604020202020204" pitchFamily="34" charset="0"/>
                      </a:endParaRPr>
                    </a:p>
                  </a:txBody>
                  <a:tcPr marL="9525" marR="9525" marT="9525" marB="0" anchor="ctr">
                    <a:solidFill>
                      <a:schemeClr val="bg1">
                        <a:lumMod val="75000"/>
                      </a:schemeClr>
                    </a:solidFill>
                  </a:tcPr>
                </a:tc>
                <a:tc>
                  <a:txBody>
                    <a:bodyPr/>
                    <a:lstStyle/>
                    <a:p>
                      <a:pPr algn="ctr" fontAlgn="ctr"/>
                      <a:r>
                        <a:rPr lang="en-GB" sz="2000" u="none" strike="noStrike" dirty="0">
                          <a:effectLst/>
                        </a:rPr>
                        <a:t>2009-10</a:t>
                      </a:r>
                      <a:endParaRPr lang="en-GB" sz="2000" b="1" i="0" u="none" strike="noStrike" dirty="0">
                        <a:solidFill>
                          <a:srgbClr val="000000"/>
                        </a:solidFill>
                        <a:effectLst/>
                        <a:latin typeface="Arial" panose="020B0604020202020204" pitchFamily="34" charset="0"/>
                      </a:endParaRPr>
                    </a:p>
                  </a:txBody>
                  <a:tcPr marL="9525" marR="9525" marT="9525" marB="0" anchor="ctr">
                    <a:solidFill>
                      <a:schemeClr val="bg1">
                        <a:lumMod val="75000"/>
                      </a:schemeClr>
                    </a:solidFill>
                  </a:tcPr>
                </a:tc>
                <a:tc>
                  <a:txBody>
                    <a:bodyPr/>
                    <a:lstStyle/>
                    <a:p>
                      <a:pPr algn="ctr" fontAlgn="ctr"/>
                      <a:r>
                        <a:rPr lang="en-GB" sz="2000" u="none" strike="noStrike" dirty="0">
                          <a:effectLst/>
                        </a:rPr>
                        <a:t>2010-11</a:t>
                      </a:r>
                      <a:endParaRPr lang="en-GB" sz="2000" b="1" i="0" u="none" strike="noStrike" dirty="0">
                        <a:solidFill>
                          <a:srgbClr val="000000"/>
                        </a:solidFill>
                        <a:effectLst/>
                        <a:latin typeface="Arial" panose="020B0604020202020204" pitchFamily="34" charset="0"/>
                      </a:endParaRPr>
                    </a:p>
                  </a:txBody>
                  <a:tcPr marL="9525" marR="9525" marT="9525" marB="0" anchor="ctr">
                    <a:solidFill>
                      <a:schemeClr val="bg1">
                        <a:lumMod val="75000"/>
                      </a:schemeClr>
                    </a:solidFill>
                  </a:tcPr>
                </a:tc>
                <a:tc>
                  <a:txBody>
                    <a:bodyPr/>
                    <a:lstStyle/>
                    <a:p>
                      <a:pPr algn="ctr" fontAlgn="ctr"/>
                      <a:r>
                        <a:rPr lang="en-GB" sz="2000" u="none" strike="noStrike" dirty="0">
                          <a:effectLst/>
                        </a:rPr>
                        <a:t>2011-12</a:t>
                      </a:r>
                      <a:endParaRPr lang="en-GB" sz="2000" b="1" i="0" u="none" strike="noStrike" dirty="0">
                        <a:solidFill>
                          <a:srgbClr val="000000"/>
                        </a:solidFill>
                        <a:effectLst/>
                        <a:latin typeface="Arial" panose="020B0604020202020204" pitchFamily="34" charset="0"/>
                      </a:endParaRPr>
                    </a:p>
                  </a:txBody>
                  <a:tcPr marL="9525" marR="9525" marT="9525" marB="0" anchor="ctr">
                    <a:solidFill>
                      <a:schemeClr val="bg1">
                        <a:lumMod val="75000"/>
                      </a:schemeClr>
                    </a:solidFill>
                  </a:tcPr>
                </a:tc>
                <a:extLst>
                  <a:ext uri="{0D108BD9-81ED-4DB2-BD59-A6C34878D82A}">
                    <a16:rowId xmlns:a16="http://schemas.microsoft.com/office/drawing/2014/main" val="10000"/>
                  </a:ext>
                </a:extLst>
              </a:tr>
              <a:tr h="687256">
                <a:tc>
                  <a:txBody>
                    <a:bodyPr/>
                    <a:lstStyle/>
                    <a:p>
                      <a:pPr algn="l" fontAlgn="ctr"/>
                      <a:r>
                        <a:rPr lang="en-GB" sz="2000" u="none" strike="noStrike" dirty="0">
                          <a:effectLst/>
                        </a:rPr>
                        <a:t>% achievement</a:t>
                      </a:r>
                      <a:endParaRPr lang="en-GB" sz="2000" b="0" i="0" u="none" strike="noStrike" dirty="0">
                        <a:solidFill>
                          <a:srgbClr val="000000"/>
                        </a:solidFill>
                        <a:effectLst/>
                        <a:latin typeface="Arial" panose="020B0604020202020204" pitchFamily="34" charset="0"/>
                      </a:endParaRPr>
                    </a:p>
                  </a:txBody>
                  <a:tcPr marL="9525" marR="9525" marT="9525" marB="0" anchor="ctr">
                    <a:solidFill>
                      <a:schemeClr val="accent6">
                        <a:lumMod val="60000"/>
                        <a:lumOff val="40000"/>
                      </a:schemeClr>
                    </a:solidFill>
                  </a:tcPr>
                </a:tc>
                <a:tc>
                  <a:txBody>
                    <a:bodyPr/>
                    <a:lstStyle/>
                    <a:p>
                      <a:pPr algn="r" fontAlgn="ctr"/>
                      <a:r>
                        <a:rPr lang="en-GB" sz="2000" u="none" strike="noStrike" dirty="0">
                          <a:effectLst/>
                        </a:rPr>
                        <a:t>91.5</a:t>
                      </a:r>
                      <a:endParaRPr lang="en-GB" sz="2000" b="0" i="0" u="none" strike="noStrike" dirty="0">
                        <a:solidFill>
                          <a:srgbClr val="000000"/>
                        </a:solidFill>
                        <a:effectLst/>
                        <a:latin typeface="Arial" panose="020B0604020202020204" pitchFamily="34" charset="0"/>
                      </a:endParaRPr>
                    </a:p>
                  </a:txBody>
                  <a:tcPr marL="9525" marR="9525" marT="9525" marB="0" anchor="ctr">
                    <a:solidFill>
                      <a:schemeClr val="accent6">
                        <a:lumMod val="60000"/>
                        <a:lumOff val="40000"/>
                      </a:schemeClr>
                    </a:solidFill>
                  </a:tcPr>
                </a:tc>
                <a:tc>
                  <a:txBody>
                    <a:bodyPr/>
                    <a:lstStyle/>
                    <a:p>
                      <a:pPr algn="r" fontAlgn="ctr"/>
                      <a:r>
                        <a:rPr lang="en-GB" sz="2000" u="none" strike="noStrike" dirty="0" smtClean="0">
                          <a:effectLst/>
                        </a:rPr>
                        <a:t>116.0</a:t>
                      </a:r>
                      <a:endParaRPr lang="en-GB" sz="2000" b="0" i="0" u="none" strike="noStrike" dirty="0">
                        <a:solidFill>
                          <a:srgbClr val="000000"/>
                        </a:solidFill>
                        <a:effectLst/>
                        <a:latin typeface="Arial" panose="020B0604020202020204" pitchFamily="34" charset="0"/>
                      </a:endParaRPr>
                    </a:p>
                  </a:txBody>
                  <a:tcPr marL="9525" marR="9525" marT="9525" marB="0" anchor="ctr">
                    <a:solidFill>
                      <a:schemeClr val="accent6">
                        <a:lumMod val="60000"/>
                        <a:lumOff val="40000"/>
                      </a:schemeClr>
                    </a:solidFill>
                  </a:tcPr>
                </a:tc>
                <a:tc>
                  <a:txBody>
                    <a:bodyPr/>
                    <a:lstStyle/>
                    <a:p>
                      <a:pPr algn="r" fontAlgn="ctr"/>
                      <a:r>
                        <a:rPr lang="en-GB" sz="2000" u="none" strike="noStrike" dirty="0">
                          <a:effectLst/>
                        </a:rPr>
                        <a:t>71.8</a:t>
                      </a:r>
                      <a:endParaRPr lang="en-GB" sz="2000" b="0" i="0" u="none" strike="noStrike" dirty="0">
                        <a:solidFill>
                          <a:srgbClr val="000000"/>
                        </a:solidFill>
                        <a:effectLst/>
                        <a:latin typeface="Arial" panose="020B0604020202020204" pitchFamily="34" charset="0"/>
                      </a:endParaRPr>
                    </a:p>
                  </a:txBody>
                  <a:tcPr marL="9525" marR="9525" marT="9525" marB="0" anchor="ctr">
                    <a:solidFill>
                      <a:schemeClr val="accent6">
                        <a:lumMod val="60000"/>
                        <a:lumOff val="40000"/>
                      </a:schemeClr>
                    </a:solidFill>
                  </a:tcPr>
                </a:tc>
                <a:tc>
                  <a:txBody>
                    <a:bodyPr/>
                    <a:lstStyle/>
                    <a:p>
                      <a:pPr algn="r" fontAlgn="ctr"/>
                      <a:r>
                        <a:rPr lang="en-GB" sz="2000" u="none" strike="noStrike" dirty="0">
                          <a:effectLst/>
                        </a:rPr>
                        <a:t>91.9</a:t>
                      </a:r>
                      <a:endParaRPr lang="en-GB" sz="2000" b="0" i="0" u="none" strike="noStrike" dirty="0">
                        <a:solidFill>
                          <a:srgbClr val="000000"/>
                        </a:solidFill>
                        <a:effectLst/>
                        <a:latin typeface="Arial" panose="020B0604020202020204" pitchFamily="34" charset="0"/>
                      </a:endParaRPr>
                    </a:p>
                  </a:txBody>
                  <a:tcPr marL="9525" marR="9525" marT="9525" marB="0" anchor="ctr">
                    <a:solidFill>
                      <a:schemeClr val="accent6">
                        <a:lumMod val="60000"/>
                        <a:lumOff val="40000"/>
                      </a:schemeClr>
                    </a:solidFill>
                  </a:tcPr>
                </a:tc>
                <a:tc>
                  <a:txBody>
                    <a:bodyPr/>
                    <a:lstStyle/>
                    <a:p>
                      <a:pPr algn="r" fontAlgn="ctr"/>
                      <a:r>
                        <a:rPr lang="en-GB" sz="2000" u="none" strike="noStrike" dirty="0">
                          <a:effectLst/>
                        </a:rPr>
                        <a:t>72.8</a:t>
                      </a:r>
                      <a:endParaRPr lang="en-GB" sz="2000" b="0" i="0" u="none" strike="noStrike" dirty="0">
                        <a:solidFill>
                          <a:srgbClr val="000000"/>
                        </a:solidFill>
                        <a:effectLst/>
                        <a:latin typeface="Arial" panose="020B0604020202020204" pitchFamily="34" charset="0"/>
                      </a:endParaRPr>
                    </a:p>
                  </a:txBody>
                  <a:tcPr marL="9525" marR="9525" marT="9525" marB="0" anchor="ctr">
                    <a:solidFill>
                      <a:schemeClr val="accent6">
                        <a:lumMod val="60000"/>
                        <a:lumOff val="40000"/>
                      </a:schemeClr>
                    </a:solidFill>
                  </a:tcPr>
                </a:tc>
                <a:tc>
                  <a:txBody>
                    <a:bodyPr/>
                    <a:lstStyle/>
                    <a:p>
                      <a:pPr algn="r" fontAlgn="ctr"/>
                      <a:r>
                        <a:rPr lang="en-GB" sz="2000" u="none" strike="noStrike" dirty="0">
                          <a:effectLst/>
                        </a:rPr>
                        <a:t>23.6</a:t>
                      </a:r>
                      <a:endParaRPr lang="en-GB" sz="2000" b="0" i="0" u="none" strike="noStrike" dirty="0">
                        <a:solidFill>
                          <a:srgbClr val="000000"/>
                        </a:solidFill>
                        <a:effectLst/>
                        <a:latin typeface="Arial" panose="020B0604020202020204" pitchFamily="34" charset="0"/>
                      </a:endParaRPr>
                    </a:p>
                  </a:txBody>
                  <a:tcPr marL="9525" marR="9525" marT="9525" marB="0" anchor="ctr">
                    <a:solidFill>
                      <a:schemeClr val="accent6">
                        <a:lumMod val="60000"/>
                        <a:lumOff val="40000"/>
                      </a:schemeClr>
                    </a:solidFill>
                  </a:tcPr>
                </a:tc>
                <a:extLst>
                  <a:ext uri="{0D108BD9-81ED-4DB2-BD59-A6C34878D82A}">
                    <a16:rowId xmlns:a16="http://schemas.microsoft.com/office/drawing/2014/main" val="10001"/>
                  </a:ext>
                </a:extLst>
              </a:tr>
              <a:tr h="1184698">
                <a:tc>
                  <a:txBody>
                    <a:bodyPr/>
                    <a:lstStyle/>
                    <a:p>
                      <a:pPr algn="l" fontAlgn="ctr"/>
                      <a:r>
                        <a:rPr lang="en-GB" sz="2000" u="none" strike="noStrike" dirty="0">
                          <a:effectLst/>
                        </a:rPr>
                        <a:t> Total achievement (in No.)</a:t>
                      </a:r>
                      <a:endParaRPr lang="en-GB" sz="2000" b="0" i="0" u="none" strike="noStrike" dirty="0">
                        <a:solidFill>
                          <a:srgbClr val="000000"/>
                        </a:solidFill>
                        <a:effectLst/>
                        <a:latin typeface="Arial" panose="020B0604020202020204" pitchFamily="34" charset="0"/>
                      </a:endParaRPr>
                    </a:p>
                  </a:txBody>
                  <a:tcPr marL="9525" marR="9525" marT="9525" marB="0" anchor="ctr">
                    <a:solidFill>
                      <a:schemeClr val="accent2">
                        <a:lumMod val="40000"/>
                        <a:lumOff val="60000"/>
                      </a:schemeClr>
                    </a:solidFill>
                  </a:tcPr>
                </a:tc>
                <a:tc>
                  <a:txBody>
                    <a:bodyPr/>
                    <a:lstStyle/>
                    <a:p>
                      <a:pPr algn="r" fontAlgn="ctr"/>
                      <a:r>
                        <a:rPr lang="en-GB" sz="2000" u="none" strike="noStrike" dirty="0">
                          <a:effectLst/>
                        </a:rPr>
                        <a:t>24282</a:t>
                      </a:r>
                      <a:endParaRPr lang="en-GB" sz="2000" b="0" i="0" u="none" strike="noStrike" dirty="0">
                        <a:solidFill>
                          <a:srgbClr val="000000"/>
                        </a:solidFill>
                        <a:effectLst/>
                        <a:latin typeface="Arial" panose="020B0604020202020204" pitchFamily="34" charset="0"/>
                      </a:endParaRPr>
                    </a:p>
                  </a:txBody>
                  <a:tcPr marL="9525" marR="9525" marT="9525" marB="0" anchor="ctr">
                    <a:solidFill>
                      <a:schemeClr val="accent2">
                        <a:lumMod val="40000"/>
                        <a:lumOff val="60000"/>
                      </a:schemeClr>
                    </a:solidFill>
                  </a:tcPr>
                </a:tc>
                <a:tc>
                  <a:txBody>
                    <a:bodyPr/>
                    <a:lstStyle/>
                    <a:p>
                      <a:pPr algn="r" fontAlgn="ctr"/>
                      <a:r>
                        <a:rPr lang="en-GB" sz="2000" u="none" strike="noStrike" dirty="0">
                          <a:effectLst/>
                        </a:rPr>
                        <a:t>24866</a:t>
                      </a:r>
                      <a:endParaRPr lang="en-GB" sz="2000" b="0" i="0" u="none" strike="noStrike" dirty="0">
                        <a:solidFill>
                          <a:srgbClr val="000000"/>
                        </a:solidFill>
                        <a:effectLst/>
                        <a:latin typeface="Arial" panose="020B0604020202020204" pitchFamily="34" charset="0"/>
                      </a:endParaRPr>
                    </a:p>
                  </a:txBody>
                  <a:tcPr marL="9525" marR="9525" marT="9525" marB="0" anchor="ctr">
                    <a:solidFill>
                      <a:schemeClr val="accent2">
                        <a:lumMod val="40000"/>
                        <a:lumOff val="60000"/>
                      </a:schemeClr>
                    </a:solidFill>
                  </a:tcPr>
                </a:tc>
                <a:tc>
                  <a:txBody>
                    <a:bodyPr/>
                    <a:lstStyle/>
                    <a:p>
                      <a:pPr algn="r" fontAlgn="ctr"/>
                      <a:r>
                        <a:rPr lang="en-GB" sz="2000" u="none" strike="noStrike" dirty="0">
                          <a:effectLst/>
                        </a:rPr>
                        <a:t>15759</a:t>
                      </a:r>
                      <a:endParaRPr lang="en-GB" sz="2000" b="0" i="0" u="none" strike="noStrike" dirty="0">
                        <a:solidFill>
                          <a:srgbClr val="000000"/>
                        </a:solidFill>
                        <a:effectLst/>
                        <a:latin typeface="Arial" panose="020B0604020202020204" pitchFamily="34" charset="0"/>
                      </a:endParaRPr>
                    </a:p>
                  </a:txBody>
                  <a:tcPr marL="9525" marR="9525" marT="9525" marB="0" anchor="ctr">
                    <a:solidFill>
                      <a:schemeClr val="accent2">
                        <a:lumMod val="40000"/>
                        <a:lumOff val="60000"/>
                      </a:schemeClr>
                    </a:solidFill>
                  </a:tcPr>
                </a:tc>
                <a:tc>
                  <a:txBody>
                    <a:bodyPr/>
                    <a:lstStyle/>
                    <a:p>
                      <a:pPr algn="r" fontAlgn="ctr"/>
                      <a:r>
                        <a:rPr lang="en-GB" sz="2000" u="none" strike="noStrike" dirty="0">
                          <a:effectLst/>
                        </a:rPr>
                        <a:t>7743</a:t>
                      </a:r>
                      <a:endParaRPr lang="en-GB" sz="2000" b="0" i="0" u="none" strike="noStrike" dirty="0">
                        <a:solidFill>
                          <a:srgbClr val="000000"/>
                        </a:solidFill>
                        <a:effectLst/>
                        <a:latin typeface="Arial" panose="020B0604020202020204" pitchFamily="34" charset="0"/>
                      </a:endParaRPr>
                    </a:p>
                  </a:txBody>
                  <a:tcPr marL="9525" marR="9525" marT="9525" marB="0" anchor="ctr">
                    <a:solidFill>
                      <a:schemeClr val="accent2">
                        <a:lumMod val="40000"/>
                        <a:lumOff val="60000"/>
                      </a:schemeClr>
                    </a:solidFill>
                  </a:tcPr>
                </a:tc>
                <a:tc>
                  <a:txBody>
                    <a:bodyPr/>
                    <a:lstStyle/>
                    <a:p>
                      <a:pPr algn="r" fontAlgn="ctr"/>
                      <a:r>
                        <a:rPr lang="en-GB" sz="2000" u="none" strike="noStrike" dirty="0">
                          <a:effectLst/>
                        </a:rPr>
                        <a:t>34941</a:t>
                      </a:r>
                      <a:endParaRPr lang="en-GB" sz="2000" b="0" i="0" u="none" strike="noStrike" dirty="0">
                        <a:solidFill>
                          <a:srgbClr val="000000"/>
                        </a:solidFill>
                        <a:effectLst/>
                        <a:latin typeface="Arial" panose="020B0604020202020204" pitchFamily="34" charset="0"/>
                      </a:endParaRPr>
                    </a:p>
                  </a:txBody>
                  <a:tcPr marL="9525" marR="9525" marT="9525" marB="0" anchor="ctr">
                    <a:solidFill>
                      <a:schemeClr val="accent2">
                        <a:lumMod val="40000"/>
                        <a:lumOff val="60000"/>
                      </a:schemeClr>
                    </a:solidFill>
                  </a:tcPr>
                </a:tc>
                <a:tc>
                  <a:txBody>
                    <a:bodyPr/>
                    <a:lstStyle/>
                    <a:p>
                      <a:pPr algn="r" fontAlgn="ctr"/>
                      <a:r>
                        <a:rPr lang="en-GB" sz="2000" u="none" strike="noStrike" dirty="0">
                          <a:effectLst/>
                        </a:rPr>
                        <a:t>7603</a:t>
                      </a:r>
                      <a:endParaRPr lang="en-GB" sz="2000" b="0" i="0" u="none" strike="noStrike" dirty="0">
                        <a:solidFill>
                          <a:srgbClr val="000000"/>
                        </a:solidFill>
                        <a:effectLst/>
                        <a:latin typeface="Arial" panose="020B0604020202020204" pitchFamily="34" charset="0"/>
                      </a:endParaRPr>
                    </a:p>
                  </a:txBody>
                  <a:tcPr marL="9525" marR="9525" marT="9525" marB="0" anchor="ctr">
                    <a:solidFill>
                      <a:schemeClr val="accent2">
                        <a:lumMod val="40000"/>
                        <a:lumOff val="60000"/>
                      </a:schemeClr>
                    </a:solidFill>
                  </a:tcPr>
                </a:tc>
                <a:extLst>
                  <a:ext uri="{0D108BD9-81ED-4DB2-BD59-A6C34878D82A}">
                    <a16:rowId xmlns:a16="http://schemas.microsoft.com/office/drawing/2014/main" val="10002"/>
                  </a:ext>
                </a:extLst>
              </a:tr>
            </a:tbl>
          </a:graphicData>
        </a:graphic>
      </p:graphicFrame>
      <p:sp>
        <p:nvSpPr>
          <p:cNvPr id="3" name="TextBox 2"/>
          <p:cNvSpPr txBox="1"/>
          <p:nvPr/>
        </p:nvSpPr>
        <p:spPr>
          <a:xfrm>
            <a:off x="2946400" y="5499100"/>
            <a:ext cx="3850734" cy="369332"/>
          </a:xfrm>
          <a:prstGeom prst="rect">
            <a:avLst/>
          </a:prstGeom>
          <a:noFill/>
        </p:spPr>
        <p:txBody>
          <a:bodyPr wrap="none" rtlCol="0">
            <a:spAutoFit/>
          </a:bodyPr>
          <a:lstStyle/>
          <a:p>
            <a:r>
              <a:rPr lang="en-US" dirty="0" smtClean="0"/>
              <a:t>Filling of post of teacher declines</a:t>
            </a:r>
            <a:endParaRPr lang="en-GB" dirty="0"/>
          </a:p>
        </p:txBody>
      </p:sp>
    </p:spTree>
    <p:extLst>
      <p:ext uri="{BB962C8B-B14F-4D97-AF65-F5344CB8AC3E}">
        <p14:creationId xmlns:p14="http://schemas.microsoft.com/office/powerpoint/2010/main" val="3808767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1457" y="217710"/>
            <a:ext cx="9643155" cy="1280890"/>
          </a:xfrm>
        </p:spPr>
        <p:txBody>
          <a:bodyPr>
            <a:normAutofit fontScale="90000"/>
          </a:bodyPr>
          <a:lstStyle/>
          <a:p>
            <a:r>
              <a:rPr lang="en-GB" b="1" dirty="0"/>
              <a:t>Modernization of Madarsa Education Programme</a:t>
            </a:r>
            <a:r>
              <a:rPr lang="en-GB" dirty="0"/>
              <a:t/>
            </a:r>
            <a:br>
              <a:rPr lang="en-GB" dirty="0"/>
            </a:br>
            <a:endParaRPr lang="en-GB" dirty="0"/>
          </a:p>
        </p:txBody>
      </p:sp>
      <p:sp>
        <p:nvSpPr>
          <p:cNvPr id="3" name="Content Placeholder 2"/>
          <p:cNvSpPr>
            <a:spLocks noGrp="1"/>
          </p:cNvSpPr>
          <p:nvPr>
            <p:ph idx="1"/>
          </p:nvPr>
        </p:nvSpPr>
        <p:spPr>
          <a:xfrm>
            <a:off x="1975757" y="1498600"/>
            <a:ext cx="9528855" cy="4951186"/>
          </a:xfrm>
        </p:spPr>
        <p:txBody>
          <a:bodyPr>
            <a:normAutofit/>
          </a:bodyPr>
          <a:lstStyle/>
          <a:p>
            <a:r>
              <a:rPr lang="en-GB" sz="2400" dirty="0" smtClean="0"/>
              <a:t>Amount </a:t>
            </a:r>
            <a:r>
              <a:rPr lang="en-GB" sz="2400" dirty="0"/>
              <a:t>sanction </a:t>
            </a:r>
            <a:r>
              <a:rPr lang="en-GB" sz="2400" dirty="0" smtClean="0"/>
              <a:t>: </a:t>
            </a:r>
          </a:p>
          <a:p>
            <a:pPr lvl="1"/>
            <a:r>
              <a:rPr lang="en-GB" sz="2200" dirty="0" err="1" smtClean="0"/>
              <a:t>Rs</a:t>
            </a:r>
            <a:r>
              <a:rPr lang="en-GB" sz="2200" dirty="0"/>
              <a:t>. 42.52 crore in 2009-10 </a:t>
            </a:r>
            <a:r>
              <a:rPr lang="en-GB" sz="2200" dirty="0" smtClean="0"/>
              <a:t>and </a:t>
            </a:r>
          </a:p>
          <a:p>
            <a:pPr lvl="1"/>
            <a:r>
              <a:rPr lang="en-GB" sz="2200" dirty="0" err="1" smtClean="0"/>
              <a:t>Rs</a:t>
            </a:r>
            <a:r>
              <a:rPr lang="en-GB" sz="2200" dirty="0"/>
              <a:t>. 139.53 crore in </a:t>
            </a:r>
            <a:r>
              <a:rPr lang="en-GB" sz="2200" dirty="0" smtClean="0"/>
              <a:t>2011-12</a:t>
            </a:r>
          </a:p>
          <a:p>
            <a:pPr lvl="1"/>
            <a:endParaRPr lang="en-GB" sz="2200" dirty="0" smtClean="0"/>
          </a:p>
          <a:p>
            <a:r>
              <a:rPr lang="en-GB" sz="2400" dirty="0"/>
              <a:t>Among the states, the major share of the money went </a:t>
            </a:r>
            <a:r>
              <a:rPr lang="en-GB" sz="2400" dirty="0" smtClean="0"/>
              <a:t>to Uttar </a:t>
            </a:r>
            <a:r>
              <a:rPr lang="en-GB" sz="2400" dirty="0"/>
              <a:t>Pradesh (total sanctioned amount was </a:t>
            </a:r>
            <a:r>
              <a:rPr lang="en-GB" sz="2400" b="1" dirty="0" err="1"/>
              <a:t>Rs</a:t>
            </a:r>
            <a:r>
              <a:rPr lang="en-GB" sz="2400" b="1" dirty="0"/>
              <a:t>. 31.9 crore in 2009-10 and 111.75 core in 2011-12</a:t>
            </a:r>
            <a:r>
              <a:rPr lang="en-GB" sz="2400" dirty="0" smtClean="0"/>
              <a:t>)</a:t>
            </a:r>
          </a:p>
          <a:p>
            <a:endParaRPr lang="en-GB" sz="2400" dirty="0" smtClean="0"/>
          </a:p>
          <a:p>
            <a:r>
              <a:rPr lang="en-GB" sz="2400" dirty="0" smtClean="0"/>
              <a:t>Total </a:t>
            </a:r>
            <a:r>
              <a:rPr lang="en-GB" sz="2400" dirty="0"/>
              <a:t>Rs.182.73 crore was released for </a:t>
            </a:r>
            <a:r>
              <a:rPr lang="en-GB" sz="2400" dirty="0" smtClean="0"/>
              <a:t>14,859 </a:t>
            </a:r>
            <a:r>
              <a:rPr lang="en-GB" sz="2400" dirty="0"/>
              <a:t>Madarsas involving </a:t>
            </a:r>
            <a:r>
              <a:rPr lang="en-GB" sz="2400" dirty="0" smtClean="0"/>
              <a:t>35,376 </a:t>
            </a:r>
            <a:r>
              <a:rPr lang="en-GB" sz="2400" dirty="0"/>
              <a:t>teachers in 2013-14.</a:t>
            </a:r>
          </a:p>
        </p:txBody>
      </p:sp>
    </p:spTree>
    <p:extLst>
      <p:ext uri="{BB962C8B-B14F-4D97-AF65-F5344CB8AC3E}">
        <p14:creationId xmlns:p14="http://schemas.microsoft.com/office/powerpoint/2010/main" val="262767401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88029" y="346524"/>
            <a:ext cx="9316583" cy="1164776"/>
          </a:xfrm>
        </p:spPr>
        <p:txBody>
          <a:bodyPr>
            <a:noAutofit/>
          </a:bodyPr>
          <a:lstStyle/>
          <a:p>
            <a:pPr algn="ctr"/>
            <a:r>
              <a:rPr lang="en-GB" sz="2800" b="1" dirty="0" smtClean="0"/>
              <a:t>Pre-Matric Scholarships</a:t>
            </a:r>
            <a:r>
              <a:rPr lang="en-GB" sz="2800" dirty="0"/>
              <a:t/>
            </a:r>
            <a:br>
              <a:rPr lang="en-GB" sz="2800" dirty="0"/>
            </a:br>
            <a:endParaRPr lang="en-GB" sz="2800" dirty="0"/>
          </a:p>
        </p:txBody>
      </p:sp>
      <p:sp>
        <p:nvSpPr>
          <p:cNvPr id="3" name="Content Placeholder 2"/>
          <p:cNvSpPr>
            <a:spLocks noGrp="1"/>
          </p:cNvSpPr>
          <p:nvPr>
            <p:ph idx="1"/>
          </p:nvPr>
        </p:nvSpPr>
        <p:spPr>
          <a:xfrm>
            <a:off x="1440873" y="1117600"/>
            <a:ext cx="10063739" cy="5613400"/>
          </a:xfrm>
        </p:spPr>
        <p:txBody>
          <a:bodyPr>
            <a:normAutofit/>
          </a:bodyPr>
          <a:lstStyle/>
          <a:p>
            <a:r>
              <a:rPr lang="en-GB" dirty="0" smtClean="0"/>
              <a:t>Significant rise in target over the years 2008-09 </a:t>
            </a:r>
            <a:r>
              <a:rPr lang="en-GB" dirty="0"/>
              <a:t>to 2013-14 </a:t>
            </a:r>
            <a:endParaRPr lang="en-GB" dirty="0" smtClean="0"/>
          </a:p>
          <a:p>
            <a:endParaRPr lang="en-GB" dirty="0" smtClean="0"/>
          </a:p>
          <a:p>
            <a:r>
              <a:rPr lang="en-GB" b="1" dirty="0" smtClean="0"/>
              <a:t>Target </a:t>
            </a:r>
            <a:r>
              <a:rPr lang="en-GB" b="1" dirty="0"/>
              <a:t>3 lakh </a:t>
            </a:r>
            <a:r>
              <a:rPr lang="en-GB" b="1" dirty="0" smtClean="0"/>
              <a:t>scholarship </a:t>
            </a:r>
            <a:r>
              <a:rPr lang="en-GB" b="1" dirty="0"/>
              <a:t>in 2008-09 which has increased to 40 lakh each in 2012-13 </a:t>
            </a:r>
            <a:r>
              <a:rPr lang="en-GB" dirty="0"/>
              <a:t>and </a:t>
            </a:r>
            <a:r>
              <a:rPr lang="en-GB" dirty="0" smtClean="0"/>
              <a:t>2013-14</a:t>
            </a:r>
          </a:p>
          <a:p>
            <a:endParaRPr lang="en-GB" dirty="0" smtClean="0"/>
          </a:p>
          <a:p>
            <a:r>
              <a:rPr lang="en-GB" dirty="0"/>
              <a:t>The </a:t>
            </a:r>
            <a:r>
              <a:rPr lang="en-GB" b="1" dirty="0" smtClean="0"/>
              <a:t>achievement </a:t>
            </a:r>
            <a:r>
              <a:rPr lang="en-GB" b="1" dirty="0"/>
              <a:t>has ranged from 115% to 221% </a:t>
            </a:r>
            <a:r>
              <a:rPr lang="en-GB" dirty="0"/>
              <a:t>during the period. </a:t>
            </a:r>
            <a:endParaRPr lang="en-GB" dirty="0" smtClean="0"/>
          </a:p>
          <a:p>
            <a:r>
              <a:rPr lang="en-GB" dirty="0" smtClean="0"/>
              <a:t>The </a:t>
            </a:r>
            <a:r>
              <a:rPr lang="en-GB" dirty="0"/>
              <a:t>total amount of financial resources allocated for the scholarship has also gone up from mere </a:t>
            </a:r>
            <a:endParaRPr lang="en-GB" dirty="0" smtClean="0"/>
          </a:p>
          <a:p>
            <a:pPr lvl="1"/>
            <a:r>
              <a:rPr lang="en-GB" dirty="0" smtClean="0">
                <a:solidFill>
                  <a:srgbClr val="FF0000"/>
                </a:solidFill>
              </a:rPr>
              <a:t>Rs.62.21 </a:t>
            </a:r>
            <a:r>
              <a:rPr lang="en-GB" dirty="0">
                <a:solidFill>
                  <a:srgbClr val="FF0000"/>
                </a:solidFill>
              </a:rPr>
              <a:t>crore in 2008-09 </a:t>
            </a:r>
            <a:endParaRPr lang="en-GB" dirty="0" smtClean="0">
              <a:solidFill>
                <a:srgbClr val="FF0000"/>
              </a:solidFill>
            </a:endParaRPr>
          </a:p>
          <a:p>
            <a:pPr lvl="1"/>
            <a:r>
              <a:rPr lang="en-GB" dirty="0" smtClean="0">
                <a:solidFill>
                  <a:srgbClr val="FF0000"/>
                </a:solidFill>
              </a:rPr>
              <a:t>to </a:t>
            </a:r>
            <a:r>
              <a:rPr lang="en-GB" dirty="0">
                <a:solidFill>
                  <a:srgbClr val="FF0000"/>
                </a:solidFill>
              </a:rPr>
              <a:t>Rs.963.70 crore in 2013-14</a:t>
            </a:r>
            <a:r>
              <a:rPr lang="en-GB" dirty="0" smtClean="0">
                <a:solidFill>
                  <a:srgbClr val="FF0000"/>
                </a:solidFill>
              </a:rPr>
              <a:t>.</a:t>
            </a:r>
          </a:p>
          <a:p>
            <a:pPr lvl="1"/>
            <a:endParaRPr lang="en-GB" dirty="0" smtClean="0"/>
          </a:p>
          <a:p>
            <a:r>
              <a:rPr lang="en-GB" dirty="0" smtClean="0"/>
              <a:t>Each </a:t>
            </a:r>
            <a:r>
              <a:rPr lang="en-GB" dirty="0"/>
              <a:t>of the five minority religious communities have had their fixed share in allocation of targets: Muslims 72.9%, Christians 12.7%, Sikhs 10.1%, Buddhists 4.2% and </a:t>
            </a:r>
            <a:r>
              <a:rPr lang="en-GB" dirty="0" err="1"/>
              <a:t>Parsis</a:t>
            </a:r>
            <a:r>
              <a:rPr lang="en-GB" dirty="0"/>
              <a:t> less than 1%, determined based on their shares in minority population. </a:t>
            </a:r>
          </a:p>
        </p:txBody>
      </p:sp>
    </p:spTree>
    <p:extLst>
      <p:ext uri="{BB962C8B-B14F-4D97-AF65-F5344CB8AC3E}">
        <p14:creationId xmlns:p14="http://schemas.microsoft.com/office/powerpoint/2010/main" val="26609634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243110"/>
            <a:ext cx="8911687" cy="731161"/>
          </a:xfrm>
        </p:spPr>
        <p:txBody>
          <a:bodyPr/>
          <a:lstStyle/>
          <a:p>
            <a:r>
              <a:rPr lang="en-US" b="1" dirty="0" smtClean="0"/>
              <a:t>Post-matric Scholarship</a:t>
            </a:r>
            <a:endParaRPr lang="en-GB" b="1" dirty="0"/>
          </a:p>
        </p:txBody>
      </p:sp>
      <p:sp>
        <p:nvSpPr>
          <p:cNvPr id="3" name="Content Placeholder 2"/>
          <p:cNvSpPr>
            <a:spLocks noGrp="1"/>
          </p:cNvSpPr>
          <p:nvPr>
            <p:ph idx="1"/>
          </p:nvPr>
        </p:nvSpPr>
        <p:spPr>
          <a:xfrm>
            <a:off x="1796143" y="974271"/>
            <a:ext cx="9708469" cy="5540829"/>
          </a:xfrm>
        </p:spPr>
        <p:txBody>
          <a:bodyPr>
            <a:normAutofit fontScale="92500" lnSpcReduction="10000"/>
          </a:bodyPr>
          <a:lstStyle/>
          <a:p>
            <a:r>
              <a:rPr lang="en-GB" sz="2400" dirty="0" smtClean="0"/>
              <a:t>Significant Increase during 2008-09 </a:t>
            </a:r>
            <a:r>
              <a:rPr lang="en-GB" sz="2400" dirty="0"/>
              <a:t>to </a:t>
            </a:r>
            <a:r>
              <a:rPr lang="en-GB" sz="2400" dirty="0" smtClean="0"/>
              <a:t>2012-13.</a:t>
            </a:r>
          </a:p>
          <a:p>
            <a:endParaRPr lang="en-GB" sz="2400" dirty="0" smtClean="0"/>
          </a:p>
          <a:p>
            <a:r>
              <a:rPr lang="en-GB" sz="2400" dirty="0" smtClean="0"/>
              <a:t>The </a:t>
            </a:r>
            <a:r>
              <a:rPr lang="en-GB" sz="2400" dirty="0"/>
              <a:t>targeted number of post-matric scholarship was </a:t>
            </a:r>
            <a:endParaRPr lang="en-GB" sz="2400" dirty="0" smtClean="0"/>
          </a:p>
          <a:p>
            <a:pPr lvl="1"/>
            <a:r>
              <a:rPr lang="en-GB" sz="2400" dirty="0" smtClean="0">
                <a:solidFill>
                  <a:srgbClr val="FF0000"/>
                </a:solidFill>
              </a:rPr>
              <a:t>75 </a:t>
            </a:r>
            <a:r>
              <a:rPr lang="en-GB" sz="2400" dirty="0">
                <a:solidFill>
                  <a:srgbClr val="FF0000"/>
                </a:solidFill>
              </a:rPr>
              <a:t>thousand in 2008-09 </a:t>
            </a:r>
            <a:endParaRPr lang="en-GB" sz="2400" dirty="0" smtClean="0">
              <a:solidFill>
                <a:srgbClr val="FF0000"/>
              </a:solidFill>
            </a:endParaRPr>
          </a:p>
          <a:p>
            <a:pPr lvl="1"/>
            <a:r>
              <a:rPr lang="en-GB" sz="2400" dirty="0" smtClean="0">
                <a:solidFill>
                  <a:srgbClr val="FF0000"/>
                </a:solidFill>
              </a:rPr>
              <a:t>5 </a:t>
            </a:r>
            <a:r>
              <a:rPr lang="en-GB" sz="2400" dirty="0">
                <a:solidFill>
                  <a:srgbClr val="FF0000"/>
                </a:solidFill>
              </a:rPr>
              <a:t>lakh each in 2011-12, 2012-13 and 2013-14</a:t>
            </a:r>
            <a:r>
              <a:rPr lang="en-GB" sz="2400" dirty="0"/>
              <a:t>. </a:t>
            </a:r>
            <a:endParaRPr lang="en-GB" sz="2400" dirty="0" smtClean="0"/>
          </a:p>
          <a:p>
            <a:pPr lvl="1"/>
            <a:endParaRPr lang="en-GB" sz="2400" dirty="0" smtClean="0"/>
          </a:p>
          <a:p>
            <a:r>
              <a:rPr lang="en-GB" sz="2400" dirty="0" smtClean="0"/>
              <a:t>Achievement </a:t>
            </a:r>
            <a:r>
              <a:rPr lang="en-GB" sz="2400" dirty="0"/>
              <a:t>of targets by the government has been more than 100% in all the financial years </a:t>
            </a:r>
            <a:endParaRPr lang="en-GB" sz="2400" dirty="0" smtClean="0"/>
          </a:p>
          <a:p>
            <a:pPr lvl="1"/>
            <a:r>
              <a:rPr lang="en-GB" sz="2400" dirty="0" smtClean="0"/>
              <a:t>and </a:t>
            </a:r>
            <a:r>
              <a:rPr lang="en-GB" sz="2400" dirty="0"/>
              <a:t>has ranged from 121% to 178% over the years. </a:t>
            </a:r>
            <a:endParaRPr lang="en-GB" sz="2400" dirty="0" smtClean="0"/>
          </a:p>
          <a:p>
            <a:pPr lvl="1"/>
            <a:endParaRPr lang="en-GB" sz="2400" dirty="0" smtClean="0"/>
          </a:p>
          <a:p>
            <a:r>
              <a:rPr lang="en-US" sz="2400" dirty="0" smtClean="0"/>
              <a:t>OVERALL</a:t>
            </a:r>
          </a:p>
          <a:p>
            <a:r>
              <a:rPr lang="en-GB" sz="2400" dirty="0"/>
              <a:t>that the achievement of physical targets under the Scholarship Schemes have been very satisfactory. </a:t>
            </a:r>
          </a:p>
        </p:txBody>
      </p:sp>
    </p:spTree>
    <p:extLst>
      <p:ext uri="{BB962C8B-B14F-4D97-AF65-F5344CB8AC3E}">
        <p14:creationId xmlns:p14="http://schemas.microsoft.com/office/powerpoint/2010/main" val="127895633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9212" y="408210"/>
            <a:ext cx="8911687" cy="722090"/>
          </a:xfrm>
        </p:spPr>
        <p:txBody>
          <a:bodyPr/>
          <a:lstStyle/>
          <a:p>
            <a:r>
              <a:rPr lang="en-US" b="1" dirty="0" smtClean="0"/>
              <a:t>Merit-cum-mean scholarship</a:t>
            </a:r>
            <a:endParaRPr lang="en-GB" b="1" dirty="0"/>
          </a:p>
        </p:txBody>
      </p:sp>
      <p:sp>
        <p:nvSpPr>
          <p:cNvPr id="3" name="Content Placeholder 2"/>
          <p:cNvSpPr>
            <a:spLocks noGrp="1"/>
          </p:cNvSpPr>
          <p:nvPr>
            <p:ph idx="1"/>
          </p:nvPr>
        </p:nvSpPr>
        <p:spPr>
          <a:xfrm>
            <a:off x="1893455" y="1579419"/>
            <a:ext cx="9611157" cy="4805052"/>
          </a:xfrm>
        </p:spPr>
        <p:txBody>
          <a:bodyPr>
            <a:normAutofit/>
          </a:bodyPr>
          <a:lstStyle/>
          <a:p>
            <a:r>
              <a:rPr lang="en-GB" sz="2400" dirty="0" smtClean="0"/>
              <a:t>Rose </a:t>
            </a:r>
            <a:r>
              <a:rPr lang="en-GB" sz="2400" dirty="0"/>
              <a:t>from mere </a:t>
            </a:r>
            <a:r>
              <a:rPr lang="en-GB" sz="2400" dirty="0">
                <a:solidFill>
                  <a:srgbClr val="FF0000"/>
                </a:solidFill>
              </a:rPr>
              <a:t>20 thousand in 2006-07 to 60 thousand in </a:t>
            </a:r>
            <a:r>
              <a:rPr lang="en-GB" sz="2400" dirty="0" smtClean="0">
                <a:solidFill>
                  <a:srgbClr val="FF0000"/>
                </a:solidFill>
              </a:rPr>
              <a:t>2012-13. </a:t>
            </a:r>
          </a:p>
          <a:p>
            <a:endParaRPr lang="en-GB" sz="2400" dirty="0" smtClean="0"/>
          </a:p>
          <a:p>
            <a:r>
              <a:rPr lang="en-GB" sz="2400" dirty="0" smtClean="0"/>
              <a:t>The </a:t>
            </a:r>
            <a:r>
              <a:rPr lang="en-GB" sz="2400" dirty="0"/>
              <a:t>percentage achievements of targets for the scholarships for Muslims, Christians and Sikhs have been above 100% in most of the financial </a:t>
            </a:r>
            <a:r>
              <a:rPr lang="en-GB" sz="2400" dirty="0" smtClean="0"/>
              <a:t>years</a:t>
            </a:r>
          </a:p>
          <a:p>
            <a:endParaRPr lang="en-GB" sz="2400" dirty="0"/>
          </a:p>
        </p:txBody>
      </p:sp>
    </p:spTree>
    <p:extLst>
      <p:ext uri="{BB962C8B-B14F-4D97-AF65-F5344CB8AC3E}">
        <p14:creationId xmlns:p14="http://schemas.microsoft.com/office/powerpoint/2010/main" val="85835835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89201" y="215896"/>
            <a:ext cx="9055326" cy="714833"/>
          </a:xfrm>
        </p:spPr>
        <p:txBody>
          <a:bodyPr/>
          <a:lstStyle/>
          <a:p>
            <a:r>
              <a:rPr lang="en-US" b="1" dirty="0" smtClean="0"/>
              <a:t>Utilization of funds under Scholarships</a:t>
            </a:r>
            <a:endParaRPr lang="en-GB" b="1" dirty="0"/>
          </a:p>
        </p:txBody>
      </p:sp>
      <p:sp>
        <p:nvSpPr>
          <p:cNvPr id="3" name="Content Placeholder 2"/>
          <p:cNvSpPr>
            <a:spLocks noGrp="1"/>
          </p:cNvSpPr>
          <p:nvPr>
            <p:ph idx="1"/>
          </p:nvPr>
        </p:nvSpPr>
        <p:spPr>
          <a:xfrm>
            <a:off x="1926771" y="930729"/>
            <a:ext cx="9944100" cy="5787571"/>
          </a:xfrm>
        </p:spPr>
        <p:txBody>
          <a:bodyPr>
            <a:noAutofit/>
          </a:bodyPr>
          <a:lstStyle/>
          <a:p>
            <a:r>
              <a:rPr lang="en-GB" sz="2000" dirty="0"/>
              <a:t>The Pre-Matric </a:t>
            </a:r>
            <a:r>
              <a:rPr lang="en-GB" sz="2000" dirty="0" smtClean="0"/>
              <a:t>Scholarship:  </a:t>
            </a:r>
            <a:r>
              <a:rPr lang="en-GB" sz="2000" dirty="0" smtClean="0">
                <a:solidFill>
                  <a:srgbClr val="FF0000"/>
                </a:solidFill>
              </a:rPr>
              <a:t>utilize </a:t>
            </a:r>
            <a:r>
              <a:rPr lang="en-GB" sz="2000" dirty="0">
                <a:solidFill>
                  <a:srgbClr val="FF0000"/>
                </a:solidFill>
              </a:rPr>
              <a:t>only 94.81% of the total allocation (of Rs.1400 crore</a:t>
            </a:r>
            <a:r>
              <a:rPr lang="en-GB" sz="2000" dirty="0"/>
              <a:t>) in the Eleventh Five Year Plan</a:t>
            </a:r>
            <a:r>
              <a:rPr lang="en-GB" sz="2000" dirty="0" smtClean="0"/>
              <a:t>,</a:t>
            </a:r>
          </a:p>
          <a:p>
            <a:pPr marL="0" indent="0">
              <a:buNone/>
            </a:pPr>
            <a:r>
              <a:rPr lang="en-GB" sz="2000" dirty="0" smtClean="0"/>
              <a:t> </a:t>
            </a:r>
          </a:p>
          <a:p>
            <a:r>
              <a:rPr lang="en-GB" sz="2000" dirty="0" smtClean="0"/>
              <a:t>Post-Matric Scholarship: </a:t>
            </a:r>
            <a:r>
              <a:rPr lang="en-GB" sz="2000" dirty="0">
                <a:solidFill>
                  <a:srgbClr val="FF0000"/>
                </a:solidFill>
              </a:rPr>
              <a:t>71.38% of the allocation </a:t>
            </a:r>
            <a:r>
              <a:rPr lang="en-GB" sz="2000" dirty="0"/>
              <a:t>(Rs.1150 crore</a:t>
            </a:r>
            <a:r>
              <a:rPr lang="en-GB" sz="2000" dirty="0" smtClean="0"/>
              <a:t>)</a:t>
            </a:r>
          </a:p>
          <a:p>
            <a:pPr marL="0" indent="0">
              <a:buNone/>
            </a:pPr>
            <a:r>
              <a:rPr lang="en-GB" sz="2000" dirty="0" smtClean="0"/>
              <a:t> </a:t>
            </a:r>
          </a:p>
          <a:p>
            <a:r>
              <a:rPr lang="en-GB" sz="2000" dirty="0" smtClean="0"/>
              <a:t>Merit-cum-Mean Scholarship: </a:t>
            </a:r>
            <a:r>
              <a:rPr lang="en-GB" sz="2000" dirty="0">
                <a:solidFill>
                  <a:srgbClr val="FF0000"/>
                </a:solidFill>
              </a:rPr>
              <a:t>71.23% of the allocation </a:t>
            </a:r>
            <a:r>
              <a:rPr lang="en-GB" sz="2000" dirty="0"/>
              <a:t>(Rs.600</a:t>
            </a:r>
            <a:r>
              <a:rPr lang="en-GB" sz="2000" dirty="0" smtClean="0"/>
              <a:t>).</a:t>
            </a:r>
          </a:p>
          <a:p>
            <a:endParaRPr lang="en-GB" sz="2000" dirty="0" smtClean="0"/>
          </a:p>
          <a:p>
            <a:r>
              <a:rPr lang="en-GB" sz="2000" dirty="0" smtClean="0"/>
              <a:t>Only </a:t>
            </a:r>
            <a:r>
              <a:rPr lang="en-GB" sz="2000" dirty="0"/>
              <a:t>Free Coaching </a:t>
            </a:r>
            <a:r>
              <a:rPr lang="en-GB" sz="2000" dirty="0" smtClean="0"/>
              <a:t>Scheme: </a:t>
            </a:r>
            <a:r>
              <a:rPr lang="en-GB" sz="2000" dirty="0">
                <a:solidFill>
                  <a:srgbClr val="FF0000"/>
                </a:solidFill>
              </a:rPr>
              <a:t>utilization was 121.36% </a:t>
            </a:r>
            <a:r>
              <a:rPr lang="en-GB" sz="2000" dirty="0"/>
              <a:t>(total allocation was Rs.45 </a:t>
            </a:r>
            <a:r>
              <a:rPr lang="en-GB" sz="2000" dirty="0" smtClean="0"/>
              <a:t>crore)</a:t>
            </a:r>
          </a:p>
          <a:p>
            <a:endParaRPr lang="en-GB" sz="2000" dirty="0" smtClean="0"/>
          </a:p>
          <a:p>
            <a:r>
              <a:rPr lang="en-GB" sz="2000" dirty="0" smtClean="0"/>
              <a:t>It </a:t>
            </a:r>
            <a:r>
              <a:rPr lang="en-GB" sz="2000" dirty="0"/>
              <a:t>is </a:t>
            </a:r>
            <a:r>
              <a:rPr lang="en-GB" sz="2000" b="1" dirty="0"/>
              <a:t>not clear why this mismatch between physical and financial achievements </a:t>
            </a:r>
            <a:r>
              <a:rPr lang="en-GB" sz="2000" dirty="0"/>
              <a:t>occurred </a:t>
            </a:r>
            <a:endParaRPr lang="en-GB" sz="2000" dirty="0" smtClean="0"/>
          </a:p>
          <a:p>
            <a:pPr lvl="1"/>
            <a:r>
              <a:rPr lang="en-GB" sz="2000" dirty="0" smtClean="0"/>
              <a:t>May be given to income </a:t>
            </a:r>
            <a:r>
              <a:rPr lang="en-GB" sz="2000" dirty="0"/>
              <a:t>groups that require lower </a:t>
            </a:r>
            <a:r>
              <a:rPr lang="en-GB" sz="2000" dirty="0" smtClean="0"/>
              <a:t>fees.</a:t>
            </a:r>
            <a:endParaRPr lang="en-GB" sz="2000" dirty="0"/>
          </a:p>
        </p:txBody>
      </p:sp>
    </p:spTree>
    <p:extLst>
      <p:ext uri="{BB962C8B-B14F-4D97-AF65-F5344CB8AC3E}">
        <p14:creationId xmlns:p14="http://schemas.microsoft.com/office/powerpoint/2010/main" val="10790541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3524" y="179610"/>
            <a:ext cx="8911687" cy="829133"/>
          </a:xfrm>
        </p:spPr>
        <p:txBody>
          <a:bodyPr/>
          <a:lstStyle/>
          <a:p>
            <a:r>
              <a:rPr lang="en-US" dirty="0" smtClean="0"/>
              <a:t>….Introduction</a:t>
            </a:r>
            <a:endParaRPr lang="en-GB" dirty="0"/>
          </a:p>
        </p:txBody>
      </p:sp>
      <p:sp>
        <p:nvSpPr>
          <p:cNvPr id="3" name="Content Placeholder 2"/>
          <p:cNvSpPr>
            <a:spLocks noGrp="1"/>
          </p:cNvSpPr>
          <p:nvPr>
            <p:ph idx="1"/>
          </p:nvPr>
        </p:nvSpPr>
        <p:spPr>
          <a:xfrm>
            <a:off x="1562368" y="838199"/>
            <a:ext cx="10414000" cy="5702301"/>
          </a:xfrm>
        </p:spPr>
        <p:txBody>
          <a:bodyPr>
            <a:noAutofit/>
          </a:bodyPr>
          <a:lstStyle/>
          <a:p>
            <a:endParaRPr lang="en-US" sz="2800" dirty="0" smtClean="0"/>
          </a:p>
          <a:p>
            <a:r>
              <a:rPr lang="en-US" sz="2800" dirty="0" smtClean="0"/>
              <a:t>The </a:t>
            </a:r>
            <a:r>
              <a:rPr lang="en-US" sz="2800" dirty="0"/>
              <a:t>exclusion from the SC list has enormous impact especially on </a:t>
            </a:r>
            <a:r>
              <a:rPr lang="en-US" sz="2800" dirty="0" smtClean="0"/>
              <a:t>Muslims who </a:t>
            </a:r>
            <a:r>
              <a:rPr lang="en-US" sz="2800" dirty="0"/>
              <a:t>substantial population belong to the lower castes</a:t>
            </a:r>
            <a:r>
              <a:rPr lang="en-US" sz="2800" dirty="0" smtClean="0"/>
              <a:t>.</a:t>
            </a:r>
          </a:p>
          <a:p>
            <a:endParaRPr lang="en-US" sz="2800" dirty="0" smtClean="0"/>
          </a:p>
          <a:p>
            <a:r>
              <a:rPr lang="en-US" sz="2800" dirty="0" smtClean="0"/>
              <a:t>For Muslims, in this  challenging socio-economic situation development of Muslims cannot </a:t>
            </a:r>
            <a:r>
              <a:rPr lang="en-US" sz="2800" dirty="0"/>
              <a:t>be </a:t>
            </a:r>
            <a:r>
              <a:rPr lang="en-US" sz="2800" dirty="0" smtClean="0"/>
              <a:t>imagined</a:t>
            </a:r>
            <a:r>
              <a:rPr lang="en-US" sz="2800" dirty="0"/>
              <a:t> </a:t>
            </a:r>
            <a:r>
              <a:rPr lang="en-US" sz="2800" dirty="0" smtClean="0"/>
              <a:t>without affirmative action</a:t>
            </a:r>
          </a:p>
          <a:p>
            <a:endParaRPr lang="en-US" sz="2800" dirty="0" smtClean="0"/>
          </a:p>
          <a:p>
            <a:r>
              <a:rPr lang="en-GB" sz="2800" dirty="0" err="1" smtClean="0"/>
              <a:t>Pathetics</a:t>
            </a:r>
            <a:r>
              <a:rPr lang="en-GB" sz="2800" dirty="0" smtClean="0"/>
              <a:t> situation of Muslims: The </a:t>
            </a:r>
            <a:r>
              <a:rPr lang="en-GB" sz="2800" dirty="0"/>
              <a:t>Gopal Singh Committee </a:t>
            </a:r>
            <a:r>
              <a:rPr lang="en-GB" sz="2800" dirty="0" smtClean="0"/>
              <a:t>in </a:t>
            </a:r>
            <a:r>
              <a:rPr lang="en-GB" sz="2800" dirty="0"/>
              <a:t>early 1980 </a:t>
            </a:r>
            <a:r>
              <a:rPr lang="en-GB" sz="2800" dirty="0" smtClean="0"/>
              <a:t>but </a:t>
            </a:r>
            <a:r>
              <a:rPr lang="en-GB" sz="2800" dirty="0"/>
              <a:t>its findings and recommendations </a:t>
            </a:r>
            <a:r>
              <a:rPr lang="en-GB" sz="2800" dirty="0" smtClean="0"/>
              <a:t>lost </a:t>
            </a:r>
            <a:r>
              <a:rPr lang="en-GB" sz="2800" dirty="0"/>
              <a:t>in the politics of </a:t>
            </a:r>
            <a:r>
              <a:rPr lang="en-GB" sz="2800" dirty="0" smtClean="0"/>
              <a:t>communalism.</a:t>
            </a:r>
          </a:p>
          <a:p>
            <a:endParaRPr lang="en-GB" sz="2800" dirty="0" smtClean="0"/>
          </a:p>
          <a:p>
            <a:r>
              <a:rPr lang="en-GB" sz="2800" dirty="0" smtClean="0"/>
              <a:t>After </a:t>
            </a:r>
            <a:r>
              <a:rPr lang="en-GB" sz="2800" dirty="0"/>
              <a:t>more than two decades, Sachar Committee Report (SCR) in 2006, </a:t>
            </a:r>
            <a:endParaRPr lang="en-GB" sz="2800" i="1" dirty="0"/>
          </a:p>
        </p:txBody>
      </p:sp>
    </p:spTree>
    <p:extLst>
      <p:ext uri="{BB962C8B-B14F-4D97-AF65-F5344CB8AC3E}">
        <p14:creationId xmlns:p14="http://schemas.microsoft.com/office/powerpoint/2010/main" val="32706435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362853"/>
            <a:ext cx="8911687" cy="665847"/>
          </a:xfrm>
        </p:spPr>
        <p:txBody>
          <a:bodyPr>
            <a:normAutofit fontScale="90000"/>
          </a:bodyPr>
          <a:lstStyle/>
          <a:p>
            <a:r>
              <a:rPr lang="en-GB" b="1" dirty="0" err="1"/>
              <a:t>Maulana</a:t>
            </a:r>
            <a:r>
              <a:rPr lang="en-GB" b="1" dirty="0"/>
              <a:t> Azad National Fellowship</a:t>
            </a:r>
            <a:r>
              <a:rPr lang="en-GB" dirty="0"/>
              <a:t/>
            </a:r>
            <a:br>
              <a:rPr lang="en-GB" dirty="0"/>
            </a:br>
            <a:endParaRPr lang="en-GB" dirty="0"/>
          </a:p>
        </p:txBody>
      </p:sp>
      <p:sp>
        <p:nvSpPr>
          <p:cNvPr id="3" name="Content Placeholder 2"/>
          <p:cNvSpPr>
            <a:spLocks noGrp="1"/>
          </p:cNvSpPr>
          <p:nvPr>
            <p:ph idx="1"/>
          </p:nvPr>
        </p:nvSpPr>
        <p:spPr>
          <a:xfrm>
            <a:off x="1816100" y="1154545"/>
            <a:ext cx="9688512" cy="5458525"/>
          </a:xfrm>
        </p:spPr>
        <p:txBody>
          <a:bodyPr>
            <a:normAutofit/>
          </a:bodyPr>
          <a:lstStyle/>
          <a:p>
            <a:pPr marL="342900" lvl="1" indent="-342900"/>
            <a:r>
              <a:rPr lang="en-GB" sz="2000" dirty="0" smtClean="0"/>
              <a:t>It </a:t>
            </a:r>
            <a:r>
              <a:rPr lang="en-GB" sz="2000" dirty="0"/>
              <a:t>provides integrated five year fellowships to students from minority </a:t>
            </a:r>
            <a:r>
              <a:rPr lang="en-GB" sz="2000" dirty="0" smtClean="0"/>
              <a:t>community </a:t>
            </a:r>
            <a:r>
              <a:rPr lang="en-GB" dirty="0" smtClean="0"/>
              <a:t>(for MPhil </a:t>
            </a:r>
            <a:r>
              <a:rPr lang="en-GB" dirty="0"/>
              <a:t>and PhD). </a:t>
            </a:r>
          </a:p>
          <a:p>
            <a:pPr marL="0" indent="0">
              <a:buNone/>
            </a:pPr>
            <a:endParaRPr lang="en-GB" sz="2000" dirty="0" smtClean="0"/>
          </a:p>
          <a:p>
            <a:r>
              <a:rPr lang="en-GB" sz="2000" dirty="0"/>
              <a:t>Data available show that the </a:t>
            </a:r>
            <a:endParaRPr lang="en-GB" sz="2000" dirty="0" smtClean="0"/>
          </a:p>
          <a:p>
            <a:pPr lvl="1"/>
            <a:r>
              <a:rPr lang="en-GB" dirty="0" smtClean="0"/>
              <a:t>total </a:t>
            </a:r>
            <a:r>
              <a:rPr lang="en-GB" dirty="0"/>
              <a:t>fresh fellowships awarded under MANF </a:t>
            </a:r>
            <a:r>
              <a:rPr lang="en-GB" dirty="0">
                <a:solidFill>
                  <a:srgbClr val="FF0000"/>
                </a:solidFill>
              </a:rPr>
              <a:t>was 757 in 2009-10</a:t>
            </a:r>
            <a:r>
              <a:rPr lang="en-GB" dirty="0"/>
              <a:t>, </a:t>
            </a:r>
            <a:endParaRPr lang="en-GB" dirty="0" smtClean="0"/>
          </a:p>
          <a:p>
            <a:pPr lvl="1"/>
            <a:r>
              <a:rPr lang="en-GB" sz="2000" dirty="0" smtClean="0">
                <a:solidFill>
                  <a:srgbClr val="FF0000"/>
                </a:solidFill>
              </a:rPr>
              <a:t>747 </a:t>
            </a:r>
            <a:r>
              <a:rPr lang="en-GB" sz="2000" dirty="0">
                <a:solidFill>
                  <a:srgbClr val="FF0000"/>
                </a:solidFill>
              </a:rPr>
              <a:t>in 2010-11, </a:t>
            </a:r>
            <a:endParaRPr lang="en-GB" sz="2000" dirty="0" smtClean="0">
              <a:solidFill>
                <a:srgbClr val="FF0000"/>
              </a:solidFill>
            </a:endParaRPr>
          </a:p>
          <a:p>
            <a:pPr lvl="1"/>
            <a:r>
              <a:rPr lang="en-GB" sz="2000" dirty="0" smtClean="0">
                <a:solidFill>
                  <a:srgbClr val="FF0000"/>
                </a:solidFill>
              </a:rPr>
              <a:t>757 </a:t>
            </a:r>
            <a:r>
              <a:rPr lang="en-GB" sz="2000" dirty="0">
                <a:solidFill>
                  <a:srgbClr val="FF0000"/>
                </a:solidFill>
              </a:rPr>
              <a:t>in 2011-12, and </a:t>
            </a:r>
            <a:endParaRPr lang="en-GB" sz="2000" dirty="0" smtClean="0">
              <a:solidFill>
                <a:srgbClr val="FF0000"/>
              </a:solidFill>
            </a:endParaRPr>
          </a:p>
          <a:p>
            <a:pPr lvl="1"/>
            <a:r>
              <a:rPr lang="en-GB" sz="2000" dirty="0" smtClean="0">
                <a:solidFill>
                  <a:srgbClr val="FF0000"/>
                </a:solidFill>
              </a:rPr>
              <a:t>the </a:t>
            </a:r>
            <a:r>
              <a:rPr lang="en-GB" sz="2000" dirty="0">
                <a:solidFill>
                  <a:srgbClr val="FF0000"/>
                </a:solidFill>
              </a:rPr>
              <a:t>renewal numbers are </a:t>
            </a:r>
            <a:r>
              <a:rPr lang="en-GB" sz="2000" dirty="0" smtClean="0">
                <a:solidFill>
                  <a:srgbClr val="FF0000"/>
                </a:solidFill>
              </a:rPr>
              <a:t>757 </a:t>
            </a:r>
            <a:r>
              <a:rPr lang="en-GB" sz="2000" dirty="0">
                <a:solidFill>
                  <a:srgbClr val="FF0000"/>
                </a:solidFill>
              </a:rPr>
              <a:t>in 2010-11 and </a:t>
            </a:r>
            <a:r>
              <a:rPr lang="en-GB" sz="2000" dirty="0" smtClean="0">
                <a:solidFill>
                  <a:srgbClr val="FF0000"/>
                </a:solidFill>
              </a:rPr>
              <a:t>1,511 </a:t>
            </a:r>
            <a:r>
              <a:rPr lang="en-GB" sz="2000" dirty="0">
                <a:solidFill>
                  <a:srgbClr val="FF0000"/>
                </a:solidFill>
              </a:rPr>
              <a:t>in </a:t>
            </a:r>
            <a:r>
              <a:rPr lang="en-GB" sz="2000" dirty="0" smtClean="0">
                <a:solidFill>
                  <a:srgbClr val="FF0000"/>
                </a:solidFill>
              </a:rPr>
              <a:t>2011-12 </a:t>
            </a:r>
          </a:p>
          <a:p>
            <a:pPr lvl="1"/>
            <a:endParaRPr lang="en-GB" dirty="0" smtClean="0"/>
          </a:p>
          <a:p>
            <a:r>
              <a:rPr lang="en-GB" sz="2200" dirty="0" smtClean="0"/>
              <a:t>70% of </a:t>
            </a:r>
            <a:r>
              <a:rPr lang="en-GB" sz="2200" dirty="0"/>
              <a:t>these fellowships have gone to Muslim </a:t>
            </a:r>
            <a:r>
              <a:rPr lang="en-GB" sz="2200" dirty="0" smtClean="0"/>
              <a:t>students. </a:t>
            </a:r>
            <a:endParaRPr lang="en-GB" sz="2200" dirty="0"/>
          </a:p>
        </p:txBody>
      </p:sp>
    </p:spTree>
    <p:extLst>
      <p:ext uri="{BB962C8B-B14F-4D97-AF65-F5344CB8AC3E}">
        <p14:creationId xmlns:p14="http://schemas.microsoft.com/office/powerpoint/2010/main" val="225262506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3487" y="232225"/>
            <a:ext cx="10140042" cy="796475"/>
          </a:xfrm>
        </p:spPr>
        <p:txBody>
          <a:bodyPr>
            <a:normAutofit/>
          </a:bodyPr>
          <a:lstStyle/>
          <a:p>
            <a:r>
              <a:rPr lang="en-GB" b="1" dirty="0"/>
              <a:t>Share in Economic Activity and Employment</a:t>
            </a:r>
            <a:endParaRPr lang="en-GB" dirty="0"/>
          </a:p>
        </p:txBody>
      </p:sp>
      <p:sp>
        <p:nvSpPr>
          <p:cNvPr id="3" name="Content Placeholder 2"/>
          <p:cNvSpPr>
            <a:spLocks noGrp="1"/>
          </p:cNvSpPr>
          <p:nvPr>
            <p:ph idx="1"/>
          </p:nvPr>
        </p:nvSpPr>
        <p:spPr>
          <a:xfrm>
            <a:off x="2589212" y="1028700"/>
            <a:ext cx="8915400" cy="5617029"/>
          </a:xfrm>
        </p:spPr>
        <p:txBody>
          <a:bodyPr>
            <a:noAutofit/>
          </a:bodyPr>
          <a:lstStyle/>
          <a:p>
            <a:r>
              <a:rPr lang="en-GB" sz="2400" dirty="0" smtClean="0"/>
              <a:t>Recruitment share </a:t>
            </a:r>
            <a:r>
              <a:rPr lang="en-GB" sz="2400" dirty="0"/>
              <a:t>of minorities (Muslims, Christians, Sikhs, Buddhists, </a:t>
            </a:r>
            <a:r>
              <a:rPr lang="en-GB" sz="2400" dirty="0" err="1"/>
              <a:t>Parsis</a:t>
            </a:r>
            <a:r>
              <a:rPr lang="en-GB" sz="2400" dirty="0"/>
              <a:t> and Jains) </a:t>
            </a:r>
            <a:r>
              <a:rPr lang="en-GB" sz="2400" dirty="0" smtClean="0"/>
              <a:t>less </a:t>
            </a:r>
            <a:r>
              <a:rPr lang="en-GB" sz="2400" dirty="0"/>
              <a:t>than their share in total population (about 18.5%). </a:t>
            </a:r>
            <a:endParaRPr lang="en-GB" sz="2400" dirty="0" smtClean="0"/>
          </a:p>
          <a:p>
            <a:endParaRPr lang="en-GB" sz="2400" dirty="0" smtClean="0"/>
          </a:p>
          <a:p>
            <a:r>
              <a:rPr lang="en-GB" sz="2400" dirty="0" smtClean="0"/>
              <a:t>It </a:t>
            </a:r>
            <a:r>
              <a:rPr lang="en-GB" sz="2400" dirty="0"/>
              <a:t>was </a:t>
            </a:r>
            <a:endParaRPr lang="en-GB" sz="2400" dirty="0" smtClean="0"/>
          </a:p>
          <a:p>
            <a:pPr lvl="1"/>
            <a:r>
              <a:rPr lang="en-GB" sz="2400" b="1" dirty="0" smtClean="0">
                <a:solidFill>
                  <a:srgbClr val="FF0000"/>
                </a:solidFill>
              </a:rPr>
              <a:t>8.3</a:t>
            </a:r>
            <a:r>
              <a:rPr lang="en-GB" sz="2400" b="1" dirty="0">
                <a:solidFill>
                  <a:srgbClr val="FF0000"/>
                </a:solidFill>
              </a:rPr>
              <a:t>% in 2006-07</a:t>
            </a:r>
            <a:r>
              <a:rPr lang="en-GB" sz="2400" dirty="0"/>
              <a:t>, </a:t>
            </a:r>
            <a:endParaRPr lang="en-GB" sz="2400" dirty="0" smtClean="0"/>
          </a:p>
          <a:p>
            <a:pPr lvl="1"/>
            <a:r>
              <a:rPr lang="en-GB" sz="2400" b="1" dirty="0" smtClean="0">
                <a:solidFill>
                  <a:srgbClr val="FF0000"/>
                </a:solidFill>
              </a:rPr>
              <a:t>12.75</a:t>
            </a:r>
            <a:r>
              <a:rPr lang="en-GB" sz="2400" b="1" dirty="0">
                <a:solidFill>
                  <a:srgbClr val="FF0000"/>
                </a:solidFill>
              </a:rPr>
              <a:t>% in 2008-09 </a:t>
            </a:r>
            <a:endParaRPr lang="en-GB" sz="2400" b="1" dirty="0" smtClean="0">
              <a:solidFill>
                <a:srgbClr val="FF0000"/>
              </a:solidFill>
            </a:endParaRPr>
          </a:p>
          <a:p>
            <a:pPr lvl="1"/>
            <a:r>
              <a:rPr lang="en-GB" sz="2400" b="1" dirty="0" smtClean="0">
                <a:solidFill>
                  <a:srgbClr val="FF0000"/>
                </a:solidFill>
              </a:rPr>
              <a:t>8.22</a:t>
            </a:r>
            <a:r>
              <a:rPr lang="en-GB" sz="2400" b="1" dirty="0">
                <a:solidFill>
                  <a:srgbClr val="FF0000"/>
                </a:solidFill>
              </a:rPr>
              <a:t>% in 2009-10 and </a:t>
            </a:r>
            <a:endParaRPr lang="en-GB" sz="2400" b="1" dirty="0" smtClean="0">
              <a:solidFill>
                <a:srgbClr val="FF0000"/>
              </a:solidFill>
            </a:endParaRPr>
          </a:p>
          <a:p>
            <a:pPr lvl="1"/>
            <a:r>
              <a:rPr lang="en-GB" sz="2400" b="1" dirty="0" smtClean="0">
                <a:solidFill>
                  <a:srgbClr val="FF0000"/>
                </a:solidFill>
              </a:rPr>
              <a:t>4.10% </a:t>
            </a:r>
            <a:r>
              <a:rPr lang="en-GB" sz="2400" b="1" dirty="0">
                <a:solidFill>
                  <a:srgbClr val="FF0000"/>
                </a:solidFill>
              </a:rPr>
              <a:t>in 2011-11</a:t>
            </a:r>
            <a:r>
              <a:rPr lang="en-GB" sz="2400" dirty="0" smtClean="0"/>
              <a:t>.</a:t>
            </a:r>
          </a:p>
          <a:p>
            <a:pPr lvl="1"/>
            <a:endParaRPr lang="en-GB" sz="2400" dirty="0"/>
          </a:p>
          <a:p>
            <a:pPr marL="457200" lvl="1" indent="0">
              <a:buNone/>
            </a:pPr>
            <a:r>
              <a:rPr lang="en-GB" sz="2400" dirty="0" smtClean="0">
                <a:solidFill>
                  <a:srgbClr val="FF0000"/>
                </a:solidFill>
              </a:rPr>
              <a:t>PM </a:t>
            </a:r>
            <a:r>
              <a:rPr lang="en-GB" sz="2400" dirty="0">
                <a:solidFill>
                  <a:srgbClr val="FF0000"/>
                </a:solidFill>
              </a:rPr>
              <a:t>15 Programme guidelines are not able to make any real </a:t>
            </a:r>
            <a:r>
              <a:rPr lang="en-GB" sz="2400" dirty="0" smtClean="0">
                <a:solidFill>
                  <a:srgbClr val="FF0000"/>
                </a:solidFill>
              </a:rPr>
              <a:t>impact?</a:t>
            </a:r>
            <a:endParaRPr lang="en-GB" sz="2400" dirty="0">
              <a:solidFill>
                <a:srgbClr val="FF0000"/>
              </a:solidFill>
            </a:endParaRPr>
          </a:p>
        </p:txBody>
      </p:sp>
    </p:spTree>
    <p:extLst>
      <p:ext uri="{BB962C8B-B14F-4D97-AF65-F5344CB8AC3E}">
        <p14:creationId xmlns:p14="http://schemas.microsoft.com/office/powerpoint/2010/main" val="56556892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Enhancement of Financial Credit</a:t>
            </a:r>
            <a:endParaRPr lang="en-GB" dirty="0"/>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217070636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1425" y="96671"/>
            <a:ext cx="8911687" cy="1280890"/>
          </a:xfrm>
        </p:spPr>
        <p:txBody>
          <a:bodyPr>
            <a:normAutofit/>
          </a:bodyPr>
          <a:lstStyle/>
          <a:p>
            <a:r>
              <a:rPr lang="en-GB" sz="2800" b="1" dirty="0"/>
              <a:t>Amount Disbursed and Number of Beneficiaries of Micro-Credit Scheme of </a:t>
            </a:r>
            <a:endParaRPr lang="en-GB" sz="2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85736208"/>
              </p:ext>
            </p:extLst>
          </p:nvPr>
        </p:nvGraphicFramePr>
        <p:xfrm>
          <a:off x="6326414" y="1257292"/>
          <a:ext cx="5332185" cy="5421101"/>
        </p:xfrm>
        <a:graphic>
          <a:graphicData uri="http://schemas.openxmlformats.org/drawingml/2006/table">
            <a:tbl>
              <a:tblPr firstRow="1" firstCol="1" bandRow="1">
                <a:tableStyleId>{5C22544A-7EE6-4342-B048-85BDC9FD1C3A}</a:tableStyleId>
              </a:tblPr>
              <a:tblGrid>
                <a:gridCol w="2210386">
                  <a:extLst>
                    <a:ext uri="{9D8B030D-6E8A-4147-A177-3AD203B41FA5}">
                      <a16:colId xmlns:a16="http://schemas.microsoft.com/office/drawing/2014/main" val="20000"/>
                    </a:ext>
                  </a:extLst>
                </a:gridCol>
                <a:gridCol w="1655007">
                  <a:extLst>
                    <a:ext uri="{9D8B030D-6E8A-4147-A177-3AD203B41FA5}">
                      <a16:colId xmlns:a16="http://schemas.microsoft.com/office/drawing/2014/main" val="20001"/>
                    </a:ext>
                  </a:extLst>
                </a:gridCol>
                <a:gridCol w="1466792">
                  <a:extLst>
                    <a:ext uri="{9D8B030D-6E8A-4147-A177-3AD203B41FA5}">
                      <a16:colId xmlns:a16="http://schemas.microsoft.com/office/drawing/2014/main" val="20002"/>
                    </a:ext>
                  </a:extLst>
                </a:gridCol>
              </a:tblGrid>
              <a:tr h="834399">
                <a:tc>
                  <a:txBody>
                    <a:bodyPr/>
                    <a:lstStyle/>
                    <a:p>
                      <a:pPr>
                        <a:lnSpc>
                          <a:spcPct val="107000"/>
                        </a:lnSpc>
                        <a:spcAft>
                          <a:spcPts val="0"/>
                        </a:spcAft>
                      </a:pPr>
                      <a:r>
                        <a:rPr lang="en-GB" sz="1100" dirty="0">
                          <a:effectLst/>
                        </a:rPr>
                        <a:t>Year</a:t>
                      </a:r>
                      <a:endParaRPr lang="en-GB" sz="1100" dirty="0">
                        <a:effectLst/>
                        <a:latin typeface="Calibri" panose="020F0502020204030204" pitchFamily="34" charset="0"/>
                      </a:endParaRPr>
                    </a:p>
                  </a:txBody>
                  <a:tcPr marL="68580" marR="68580" marT="0" marB="0"/>
                </a:tc>
                <a:tc>
                  <a:txBody>
                    <a:bodyPr/>
                    <a:lstStyle/>
                    <a:p>
                      <a:pPr>
                        <a:lnSpc>
                          <a:spcPct val="107000"/>
                        </a:lnSpc>
                        <a:spcAft>
                          <a:spcPts val="0"/>
                        </a:spcAft>
                      </a:pPr>
                      <a:r>
                        <a:rPr lang="en-GB" sz="1100">
                          <a:effectLst/>
                        </a:rPr>
                        <a:t>Amount disbursed(In Rs. Crores)</a:t>
                      </a:r>
                      <a:endParaRPr lang="en-GB" sz="1100">
                        <a:effectLst/>
                        <a:latin typeface="Calibri" panose="020F0502020204030204" pitchFamily="34" charset="0"/>
                      </a:endParaRPr>
                    </a:p>
                  </a:txBody>
                  <a:tcPr marL="68580" marR="68580" marT="0" marB="0"/>
                </a:tc>
                <a:tc>
                  <a:txBody>
                    <a:bodyPr/>
                    <a:lstStyle/>
                    <a:p>
                      <a:pPr>
                        <a:lnSpc>
                          <a:spcPct val="107000"/>
                        </a:lnSpc>
                        <a:spcAft>
                          <a:spcPts val="0"/>
                        </a:spcAft>
                      </a:pPr>
                      <a:r>
                        <a:rPr lang="en-GB" sz="1100" dirty="0">
                          <a:effectLst/>
                        </a:rPr>
                        <a:t>No. of Beneficiaries</a:t>
                      </a:r>
                      <a:endParaRPr lang="en-GB" sz="1100" dirty="0">
                        <a:effectLst/>
                        <a:latin typeface="Calibri" panose="020F0502020204030204" pitchFamily="34" charset="0"/>
                      </a:endParaRPr>
                    </a:p>
                  </a:txBody>
                  <a:tcPr marL="68580" marR="68580" marT="0" marB="0"/>
                </a:tc>
                <a:extLst>
                  <a:ext uri="{0D108BD9-81ED-4DB2-BD59-A6C34878D82A}">
                    <a16:rowId xmlns:a16="http://schemas.microsoft.com/office/drawing/2014/main" val="10000"/>
                  </a:ext>
                </a:extLst>
              </a:tr>
              <a:tr h="269806">
                <a:tc>
                  <a:txBody>
                    <a:bodyPr/>
                    <a:lstStyle/>
                    <a:p>
                      <a:pPr>
                        <a:lnSpc>
                          <a:spcPct val="107000"/>
                        </a:lnSpc>
                        <a:spcAft>
                          <a:spcPts val="0"/>
                        </a:spcAft>
                      </a:pPr>
                      <a:r>
                        <a:rPr lang="en-GB" sz="1100">
                          <a:effectLst/>
                        </a:rPr>
                        <a:t>1998-99</a:t>
                      </a:r>
                      <a:endParaRPr lang="en-GB" sz="1100">
                        <a:effectLst/>
                        <a:latin typeface="Calibri" panose="020F0502020204030204" pitchFamily="34" charset="0"/>
                      </a:endParaRPr>
                    </a:p>
                  </a:txBody>
                  <a:tcPr marL="68580" marR="68580" marT="0" marB="0"/>
                </a:tc>
                <a:tc>
                  <a:txBody>
                    <a:bodyPr/>
                    <a:lstStyle/>
                    <a:p>
                      <a:pPr algn="r">
                        <a:lnSpc>
                          <a:spcPct val="107000"/>
                        </a:lnSpc>
                        <a:spcAft>
                          <a:spcPts val="0"/>
                        </a:spcAft>
                      </a:pPr>
                      <a:r>
                        <a:rPr lang="en-GB" sz="1100">
                          <a:effectLst/>
                        </a:rPr>
                        <a:t>0.43</a:t>
                      </a:r>
                      <a:endParaRPr lang="en-GB" sz="1100">
                        <a:effectLst/>
                        <a:latin typeface="Calibri" panose="020F0502020204030204" pitchFamily="34" charset="0"/>
                      </a:endParaRPr>
                    </a:p>
                  </a:txBody>
                  <a:tcPr marL="68580" marR="68580" marT="0" marB="0"/>
                </a:tc>
                <a:tc>
                  <a:txBody>
                    <a:bodyPr/>
                    <a:lstStyle/>
                    <a:p>
                      <a:pPr algn="r">
                        <a:lnSpc>
                          <a:spcPct val="107000"/>
                        </a:lnSpc>
                        <a:spcAft>
                          <a:spcPts val="0"/>
                        </a:spcAft>
                      </a:pPr>
                      <a:r>
                        <a:rPr lang="en-GB" sz="1100">
                          <a:effectLst/>
                        </a:rPr>
                        <a:t>3,281</a:t>
                      </a:r>
                      <a:endParaRPr lang="en-GB" sz="1100">
                        <a:effectLst/>
                        <a:latin typeface="Calibri" panose="020F0502020204030204" pitchFamily="34" charset="0"/>
                      </a:endParaRPr>
                    </a:p>
                  </a:txBody>
                  <a:tcPr marL="68580" marR="68580" marT="0" marB="0"/>
                </a:tc>
                <a:extLst>
                  <a:ext uri="{0D108BD9-81ED-4DB2-BD59-A6C34878D82A}">
                    <a16:rowId xmlns:a16="http://schemas.microsoft.com/office/drawing/2014/main" val="10001"/>
                  </a:ext>
                </a:extLst>
              </a:tr>
              <a:tr h="269806">
                <a:tc>
                  <a:txBody>
                    <a:bodyPr/>
                    <a:lstStyle/>
                    <a:p>
                      <a:pPr>
                        <a:lnSpc>
                          <a:spcPct val="107000"/>
                        </a:lnSpc>
                        <a:spcAft>
                          <a:spcPts val="0"/>
                        </a:spcAft>
                      </a:pPr>
                      <a:r>
                        <a:rPr lang="en-GB" sz="1100">
                          <a:effectLst/>
                        </a:rPr>
                        <a:t>1999-00</a:t>
                      </a:r>
                      <a:endParaRPr lang="en-GB" sz="1100">
                        <a:effectLst/>
                        <a:latin typeface="Calibri" panose="020F0502020204030204" pitchFamily="34" charset="0"/>
                      </a:endParaRPr>
                    </a:p>
                  </a:txBody>
                  <a:tcPr marL="68580" marR="68580" marT="0" marB="0"/>
                </a:tc>
                <a:tc>
                  <a:txBody>
                    <a:bodyPr/>
                    <a:lstStyle/>
                    <a:p>
                      <a:pPr algn="r">
                        <a:lnSpc>
                          <a:spcPct val="107000"/>
                        </a:lnSpc>
                        <a:spcAft>
                          <a:spcPts val="0"/>
                        </a:spcAft>
                      </a:pPr>
                      <a:r>
                        <a:rPr lang="en-GB" sz="1100">
                          <a:effectLst/>
                        </a:rPr>
                        <a:t>0.52</a:t>
                      </a:r>
                      <a:endParaRPr lang="en-GB" sz="1100">
                        <a:effectLst/>
                        <a:latin typeface="Calibri" panose="020F0502020204030204" pitchFamily="34" charset="0"/>
                      </a:endParaRPr>
                    </a:p>
                  </a:txBody>
                  <a:tcPr marL="68580" marR="68580" marT="0" marB="0"/>
                </a:tc>
                <a:tc>
                  <a:txBody>
                    <a:bodyPr/>
                    <a:lstStyle/>
                    <a:p>
                      <a:pPr algn="r">
                        <a:lnSpc>
                          <a:spcPct val="107000"/>
                        </a:lnSpc>
                        <a:spcAft>
                          <a:spcPts val="0"/>
                        </a:spcAft>
                      </a:pPr>
                      <a:r>
                        <a:rPr lang="en-GB" sz="1100">
                          <a:effectLst/>
                        </a:rPr>
                        <a:t>7,359</a:t>
                      </a:r>
                      <a:endParaRPr lang="en-GB" sz="1100">
                        <a:effectLst/>
                        <a:latin typeface="Calibri" panose="020F0502020204030204" pitchFamily="34" charset="0"/>
                      </a:endParaRPr>
                    </a:p>
                  </a:txBody>
                  <a:tcPr marL="68580" marR="68580" marT="0" marB="0"/>
                </a:tc>
                <a:extLst>
                  <a:ext uri="{0D108BD9-81ED-4DB2-BD59-A6C34878D82A}">
                    <a16:rowId xmlns:a16="http://schemas.microsoft.com/office/drawing/2014/main" val="10002"/>
                  </a:ext>
                </a:extLst>
              </a:tr>
              <a:tr h="269806">
                <a:tc>
                  <a:txBody>
                    <a:bodyPr/>
                    <a:lstStyle/>
                    <a:p>
                      <a:pPr>
                        <a:lnSpc>
                          <a:spcPct val="107000"/>
                        </a:lnSpc>
                        <a:spcAft>
                          <a:spcPts val="0"/>
                        </a:spcAft>
                      </a:pPr>
                      <a:r>
                        <a:rPr lang="en-GB" sz="1100">
                          <a:effectLst/>
                        </a:rPr>
                        <a:t>2000-01</a:t>
                      </a:r>
                      <a:endParaRPr lang="en-GB" sz="1100">
                        <a:effectLst/>
                        <a:latin typeface="Calibri" panose="020F0502020204030204" pitchFamily="34" charset="0"/>
                      </a:endParaRPr>
                    </a:p>
                  </a:txBody>
                  <a:tcPr marL="68580" marR="68580" marT="0" marB="0"/>
                </a:tc>
                <a:tc>
                  <a:txBody>
                    <a:bodyPr/>
                    <a:lstStyle/>
                    <a:p>
                      <a:pPr algn="r">
                        <a:lnSpc>
                          <a:spcPct val="107000"/>
                        </a:lnSpc>
                        <a:spcAft>
                          <a:spcPts val="0"/>
                        </a:spcAft>
                      </a:pPr>
                      <a:r>
                        <a:rPr lang="en-GB" sz="1100">
                          <a:effectLst/>
                        </a:rPr>
                        <a:t>1.00</a:t>
                      </a:r>
                      <a:endParaRPr lang="en-GB" sz="1100">
                        <a:effectLst/>
                        <a:latin typeface="Calibri" panose="020F0502020204030204" pitchFamily="34" charset="0"/>
                      </a:endParaRPr>
                    </a:p>
                  </a:txBody>
                  <a:tcPr marL="68580" marR="68580" marT="0" marB="0"/>
                </a:tc>
                <a:tc>
                  <a:txBody>
                    <a:bodyPr/>
                    <a:lstStyle/>
                    <a:p>
                      <a:pPr algn="r">
                        <a:lnSpc>
                          <a:spcPct val="107000"/>
                        </a:lnSpc>
                        <a:spcAft>
                          <a:spcPts val="0"/>
                        </a:spcAft>
                      </a:pPr>
                      <a:r>
                        <a:rPr lang="en-GB" sz="1100">
                          <a:effectLst/>
                        </a:rPr>
                        <a:t>11,418</a:t>
                      </a:r>
                      <a:endParaRPr lang="en-GB" sz="1100">
                        <a:effectLst/>
                        <a:latin typeface="Calibri" panose="020F0502020204030204" pitchFamily="34" charset="0"/>
                      </a:endParaRPr>
                    </a:p>
                  </a:txBody>
                  <a:tcPr marL="68580" marR="68580" marT="0" marB="0"/>
                </a:tc>
                <a:extLst>
                  <a:ext uri="{0D108BD9-81ED-4DB2-BD59-A6C34878D82A}">
                    <a16:rowId xmlns:a16="http://schemas.microsoft.com/office/drawing/2014/main" val="10003"/>
                  </a:ext>
                </a:extLst>
              </a:tr>
              <a:tr h="269806">
                <a:tc>
                  <a:txBody>
                    <a:bodyPr/>
                    <a:lstStyle/>
                    <a:p>
                      <a:pPr>
                        <a:lnSpc>
                          <a:spcPct val="107000"/>
                        </a:lnSpc>
                        <a:spcAft>
                          <a:spcPts val="0"/>
                        </a:spcAft>
                      </a:pPr>
                      <a:r>
                        <a:rPr lang="en-GB" sz="1100">
                          <a:effectLst/>
                        </a:rPr>
                        <a:t>2001-02</a:t>
                      </a:r>
                      <a:endParaRPr lang="en-GB" sz="1100">
                        <a:effectLst/>
                        <a:latin typeface="Calibri" panose="020F0502020204030204" pitchFamily="34" charset="0"/>
                      </a:endParaRPr>
                    </a:p>
                  </a:txBody>
                  <a:tcPr marL="68580" marR="68580" marT="0" marB="0"/>
                </a:tc>
                <a:tc>
                  <a:txBody>
                    <a:bodyPr/>
                    <a:lstStyle/>
                    <a:p>
                      <a:pPr algn="r">
                        <a:lnSpc>
                          <a:spcPct val="107000"/>
                        </a:lnSpc>
                        <a:spcAft>
                          <a:spcPts val="0"/>
                        </a:spcAft>
                      </a:pPr>
                      <a:r>
                        <a:rPr lang="en-GB" sz="1100">
                          <a:effectLst/>
                        </a:rPr>
                        <a:t>4.78</a:t>
                      </a:r>
                      <a:endParaRPr lang="en-GB" sz="1100">
                        <a:effectLst/>
                        <a:latin typeface="Calibri" panose="020F0502020204030204" pitchFamily="34" charset="0"/>
                      </a:endParaRPr>
                    </a:p>
                  </a:txBody>
                  <a:tcPr marL="68580" marR="68580" marT="0" marB="0"/>
                </a:tc>
                <a:tc>
                  <a:txBody>
                    <a:bodyPr/>
                    <a:lstStyle/>
                    <a:p>
                      <a:pPr algn="r">
                        <a:lnSpc>
                          <a:spcPct val="107000"/>
                        </a:lnSpc>
                        <a:spcAft>
                          <a:spcPts val="0"/>
                        </a:spcAft>
                      </a:pPr>
                      <a:r>
                        <a:rPr lang="en-GB" sz="1100">
                          <a:effectLst/>
                        </a:rPr>
                        <a:t>24,529</a:t>
                      </a:r>
                      <a:endParaRPr lang="en-GB" sz="1100">
                        <a:effectLst/>
                        <a:latin typeface="Calibri" panose="020F0502020204030204" pitchFamily="34" charset="0"/>
                      </a:endParaRPr>
                    </a:p>
                  </a:txBody>
                  <a:tcPr marL="68580" marR="68580" marT="0" marB="0"/>
                </a:tc>
                <a:extLst>
                  <a:ext uri="{0D108BD9-81ED-4DB2-BD59-A6C34878D82A}">
                    <a16:rowId xmlns:a16="http://schemas.microsoft.com/office/drawing/2014/main" val="10004"/>
                  </a:ext>
                </a:extLst>
              </a:tr>
              <a:tr h="269806">
                <a:tc>
                  <a:txBody>
                    <a:bodyPr/>
                    <a:lstStyle/>
                    <a:p>
                      <a:pPr>
                        <a:lnSpc>
                          <a:spcPct val="107000"/>
                        </a:lnSpc>
                        <a:spcAft>
                          <a:spcPts val="0"/>
                        </a:spcAft>
                      </a:pPr>
                      <a:r>
                        <a:rPr lang="en-GB" sz="1100">
                          <a:effectLst/>
                        </a:rPr>
                        <a:t>2002-03</a:t>
                      </a:r>
                      <a:endParaRPr lang="en-GB" sz="1100">
                        <a:effectLst/>
                        <a:latin typeface="Calibri" panose="020F0502020204030204" pitchFamily="34" charset="0"/>
                      </a:endParaRPr>
                    </a:p>
                  </a:txBody>
                  <a:tcPr marL="68580" marR="68580" marT="0" marB="0"/>
                </a:tc>
                <a:tc>
                  <a:txBody>
                    <a:bodyPr/>
                    <a:lstStyle/>
                    <a:p>
                      <a:pPr algn="r">
                        <a:lnSpc>
                          <a:spcPct val="107000"/>
                        </a:lnSpc>
                        <a:spcAft>
                          <a:spcPts val="0"/>
                        </a:spcAft>
                      </a:pPr>
                      <a:r>
                        <a:rPr lang="en-GB" sz="1100">
                          <a:effectLst/>
                        </a:rPr>
                        <a:t>2.90</a:t>
                      </a:r>
                      <a:endParaRPr lang="en-GB" sz="1100">
                        <a:effectLst/>
                        <a:latin typeface="Calibri" panose="020F0502020204030204" pitchFamily="34" charset="0"/>
                      </a:endParaRPr>
                    </a:p>
                  </a:txBody>
                  <a:tcPr marL="68580" marR="68580" marT="0" marB="0"/>
                </a:tc>
                <a:tc>
                  <a:txBody>
                    <a:bodyPr/>
                    <a:lstStyle/>
                    <a:p>
                      <a:pPr algn="r">
                        <a:lnSpc>
                          <a:spcPct val="107000"/>
                        </a:lnSpc>
                        <a:spcAft>
                          <a:spcPts val="0"/>
                        </a:spcAft>
                      </a:pPr>
                      <a:r>
                        <a:rPr lang="en-GB" sz="1100">
                          <a:effectLst/>
                        </a:rPr>
                        <a:t>7,540</a:t>
                      </a:r>
                      <a:endParaRPr lang="en-GB" sz="1100">
                        <a:effectLst/>
                        <a:latin typeface="Calibri" panose="020F0502020204030204" pitchFamily="34" charset="0"/>
                      </a:endParaRPr>
                    </a:p>
                  </a:txBody>
                  <a:tcPr marL="68580" marR="68580" marT="0" marB="0"/>
                </a:tc>
                <a:extLst>
                  <a:ext uri="{0D108BD9-81ED-4DB2-BD59-A6C34878D82A}">
                    <a16:rowId xmlns:a16="http://schemas.microsoft.com/office/drawing/2014/main" val="10005"/>
                  </a:ext>
                </a:extLst>
              </a:tr>
              <a:tr h="269806">
                <a:tc>
                  <a:txBody>
                    <a:bodyPr/>
                    <a:lstStyle/>
                    <a:p>
                      <a:pPr>
                        <a:lnSpc>
                          <a:spcPct val="107000"/>
                        </a:lnSpc>
                        <a:spcAft>
                          <a:spcPts val="0"/>
                        </a:spcAft>
                      </a:pPr>
                      <a:r>
                        <a:rPr lang="en-GB" sz="1100">
                          <a:effectLst/>
                        </a:rPr>
                        <a:t>2003-04</a:t>
                      </a:r>
                      <a:endParaRPr lang="en-GB" sz="1100">
                        <a:effectLst/>
                        <a:latin typeface="Calibri" panose="020F0502020204030204" pitchFamily="34" charset="0"/>
                      </a:endParaRPr>
                    </a:p>
                  </a:txBody>
                  <a:tcPr marL="68580" marR="68580" marT="0" marB="0"/>
                </a:tc>
                <a:tc>
                  <a:txBody>
                    <a:bodyPr/>
                    <a:lstStyle/>
                    <a:p>
                      <a:pPr algn="r">
                        <a:lnSpc>
                          <a:spcPct val="107000"/>
                        </a:lnSpc>
                        <a:spcAft>
                          <a:spcPts val="0"/>
                        </a:spcAft>
                      </a:pPr>
                      <a:r>
                        <a:rPr lang="en-GB" sz="1100">
                          <a:effectLst/>
                        </a:rPr>
                        <a:t>4.42</a:t>
                      </a:r>
                      <a:endParaRPr lang="en-GB" sz="1100">
                        <a:effectLst/>
                        <a:latin typeface="Calibri" panose="020F0502020204030204" pitchFamily="34" charset="0"/>
                      </a:endParaRPr>
                    </a:p>
                  </a:txBody>
                  <a:tcPr marL="68580" marR="68580" marT="0" marB="0"/>
                </a:tc>
                <a:tc>
                  <a:txBody>
                    <a:bodyPr/>
                    <a:lstStyle/>
                    <a:p>
                      <a:pPr algn="r">
                        <a:lnSpc>
                          <a:spcPct val="107000"/>
                        </a:lnSpc>
                        <a:spcAft>
                          <a:spcPts val="0"/>
                        </a:spcAft>
                      </a:pPr>
                      <a:r>
                        <a:rPr lang="en-GB" sz="1100">
                          <a:effectLst/>
                        </a:rPr>
                        <a:t>9,415</a:t>
                      </a:r>
                      <a:endParaRPr lang="en-GB" sz="1100">
                        <a:effectLst/>
                        <a:latin typeface="Calibri" panose="020F0502020204030204" pitchFamily="34" charset="0"/>
                      </a:endParaRPr>
                    </a:p>
                  </a:txBody>
                  <a:tcPr marL="68580" marR="68580" marT="0" marB="0"/>
                </a:tc>
                <a:extLst>
                  <a:ext uri="{0D108BD9-81ED-4DB2-BD59-A6C34878D82A}">
                    <a16:rowId xmlns:a16="http://schemas.microsoft.com/office/drawing/2014/main" val="10006"/>
                  </a:ext>
                </a:extLst>
              </a:tr>
              <a:tr h="269806">
                <a:tc>
                  <a:txBody>
                    <a:bodyPr/>
                    <a:lstStyle/>
                    <a:p>
                      <a:pPr>
                        <a:lnSpc>
                          <a:spcPct val="107000"/>
                        </a:lnSpc>
                        <a:spcAft>
                          <a:spcPts val="0"/>
                        </a:spcAft>
                      </a:pPr>
                      <a:r>
                        <a:rPr lang="en-GB" sz="1100">
                          <a:effectLst/>
                        </a:rPr>
                        <a:t>2004-05</a:t>
                      </a:r>
                      <a:endParaRPr lang="en-GB" sz="1100">
                        <a:effectLst/>
                        <a:latin typeface="Calibri" panose="020F0502020204030204" pitchFamily="34" charset="0"/>
                      </a:endParaRPr>
                    </a:p>
                  </a:txBody>
                  <a:tcPr marL="68580" marR="68580" marT="0" marB="0"/>
                </a:tc>
                <a:tc>
                  <a:txBody>
                    <a:bodyPr/>
                    <a:lstStyle/>
                    <a:p>
                      <a:pPr algn="r">
                        <a:lnSpc>
                          <a:spcPct val="107000"/>
                        </a:lnSpc>
                        <a:spcAft>
                          <a:spcPts val="0"/>
                        </a:spcAft>
                      </a:pPr>
                      <a:r>
                        <a:rPr lang="en-GB" sz="1100">
                          <a:effectLst/>
                        </a:rPr>
                        <a:t>8.29</a:t>
                      </a:r>
                      <a:endParaRPr lang="en-GB" sz="1100">
                        <a:effectLst/>
                        <a:latin typeface="Calibri" panose="020F0502020204030204" pitchFamily="34" charset="0"/>
                      </a:endParaRPr>
                    </a:p>
                  </a:txBody>
                  <a:tcPr marL="68580" marR="68580" marT="0" marB="0"/>
                </a:tc>
                <a:tc>
                  <a:txBody>
                    <a:bodyPr/>
                    <a:lstStyle/>
                    <a:p>
                      <a:pPr algn="r">
                        <a:lnSpc>
                          <a:spcPct val="107000"/>
                        </a:lnSpc>
                        <a:spcAft>
                          <a:spcPts val="0"/>
                        </a:spcAft>
                      </a:pPr>
                      <a:r>
                        <a:rPr lang="en-GB" sz="1100">
                          <a:effectLst/>
                        </a:rPr>
                        <a:t>11,034</a:t>
                      </a:r>
                      <a:endParaRPr lang="en-GB" sz="1100">
                        <a:effectLst/>
                        <a:latin typeface="Calibri" panose="020F0502020204030204" pitchFamily="34" charset="0"/>
                      </a:endParaRPr>
                    </a:p>
                  </a:txBody>
                  <a:tcPr marL="68580" marR="68580" marT="0" marB="0"/>
                </a:tc>
                <a:extLst>
                  <a:ext uri="{0D108BD9-81ED-4DB2-BD59-A6C34878D82A}">
                    <a16:rowId xmlns:a16="http://schemas.microsoft.com/office/drawing/2014/main" val="10007"/>
                  </a:ext>
                </a:extLst>
              </a:tr>
              <a:tr h="269806">
                <a:tc>
                  <a:txBody>
                    <a:bodyPr/>
                    <a:lstStyle/>
                    <a:p>
                      <a:pPr>
                        <a:lnSpc>
                          <a:spcPct val="107000"/>
                        </a:lnSpc>
                        <a:spcAft>
                          <a:spcPts val="0"/>
                        </a:spcAft>
                      </a:pPr>
                      <a:r>
                        <a:rPr lang="en-GB" sz="1100">
                          <a:effectLst/>
                        </a:rPr>
                        <a:t>2005-06</a:t>
                      </a:r>
                      <a:endParaRPr lang="en-GB" sz="1100">
                        <a:effectLst/>
                        <a:latin typeface="Calibri" panose="020F0502020204030204" pitchFamily="34" charset="0"/>
                      </a:endParaRPr>
                    </a:p>
                  </a:txBody>
                  <a:tcPr marL="68580" marR="68580" marT="0" marB="0"/>
                </a:tc>
                <a:tc>
                  <a:txBody>
                    <a:bodyPr/>
                    <a:lstStyle/>
                    <a:p>
                      <a:pPr algn="r">
                        <a:lnSpc>
                          <a:spcPct val="107000"/>
                        </a:lnSpc>
                        <a:spcAft>
                          <a:spcPts val="0"/>
                        </a:spcAft>
                      </a:pPr>
                      <a:r>
                        <a:rPr lang="en-GB" sz="1100">
                          <a:effectLst/>
                        </a:rPr>
                        <a:t>10.01</a:t>
                      </a:r>
                      <a:endParaRPr lang="en-GB" sz="1100">
                        <a:effectLst/>
                        <a:latin typeface="Calibri" panose="020F0502020204030204" pitchFamily="34" charset="0"/>
                      </a:endParaRPr>
                    </a:p>
                  </a:txBody>
                  <a:tcPr marL="68580" marR="68580" marT="0" marB="0"/>
                </a:tc>
                <a:tc>
                  <a:txBody>
                    <a:bodyPr/>
                    <a:lstStyle/>
                    <a:p>
                      <a:pPr algn="r">
                        <a:lnSpc>
                          <a:spcPct val="107000"/>
                        </a:lnSpc>
                        <a:spcAft>
                          <a:spcPts val="0"/>
                        </a:spcAft>
                      </a:pPr>
                      <a:r>
                        <a:rPr lang="en-GB" sz="1100">
                          <a:effectLst/>
                        </a:rPr>
                        <a:t>10893</a:t>
                      </a:r>
                      <a:endParaRPr lang="en-GB" sz="1100">
                        <a:effectLst/>
                        <a:latin typeface="Calibri" panose="020F0502020204030204" pitchFamily="34" charset="0"/>
                      </a:endParaRPr>
                    </a:p>
                  </a:txBody>
                  <a:tcPr marL="68580" marR="68580" marT="0" marB="0"/>
                </a:tc>
                <a:extLst>
                  <a:ext uri="{0D108BD9-81ED-4DB2-BD59-A6C34878D82A}">
                    <a16:rowId xmlns:a16="http://schemas.microsoft.com/office/drawing/2014/main" val="10008"/>
                  </a:ext>
                </a:extLst>
              </a:tr>
              <a:tr h="269806">
                <a:tc>
                  <a:txBody>
                    <a:bodyPr/>
                    <a:lstStyle/>
                    <a:p>
                      <a:pPr>
                        <a:lnSpc>
                          <a:spcPct val="107000"/>
                        </a:lnSpc>
                        <a:spcAft>
                          <a:spcPts val="0"/>
                        </a:spcAft>
                      </a:pPr>
                      <a:r>
                        <a:rPr lang="en-GB" sz="1100">
                          <a:effectLst/>
                        </a:rPr>
                        <a:t>2006-07</a:t>
                      </a:r>
                      <a:endParaRPr lang="en-GB" sz="1100">
                        <a:effectLst/>
                        <a:latin typeface="Calibri" panose="020F0502020204030204" pitchFamily="34" charset="0"/>
                      </a:endParaRPr>
                    </a:p>
                  </a:txBody>
                  <a:tcPr marL="68580" marR="68580" marT="0" marB="0"/>
                </a:tc>
                <a:tc>
                  <a:txBody>
                    <a:bodyPr/>
                    <a:lstStyle/>
                    <a:p>
                      <a:pPr algn="r">
                        <a:lnSpc>
                          <a:spcPct val="107000"/>
                        </a:lnSpc>
                        <a:spcAft>
                          <a:spcPts val="0"/>
                        </a:spcAft>
                      </a:pPr>
                      <a:r>
                        <a:rPr lang="en-GB" sz="1100">
                          <a:effectLst/>
                        </a:rPr>
                        <a:t>13.17</a:t>
                      </a:r>
                      <a:endParaRPr lang="en-GB" sz="1100">
                        <a:effectLst/>
                        <a:latin typeface="Calibri" panose="020F0502020204030204" pitchFamily="34" charset="0"/>
                      </a:endParaRPr>
                    </a:p>
                  </a:txBody>
                  <a:tcPr marL="68580" marR="68580" marT="0" marB="0"/>
                </a:tc>
                <a:tc>
                  <a:txBody>
                    <a:bodyPr/>
                    <a:lstStyle/>
                    <a:p>
                      <a:pPr algn="r">
                        <a:lnSpc>
                          <a:spcPct val="107000"/>
                        </a:lnSpc>
                        <a:spcAft>
                          <a:spcPts val="0"/>
                        </a:spcAft>
                      </a:pPr>
                      <a:r>
                        <a:rPr lang="en-GB" sz="1100">
                          <a:effectLst/>
                        </a:rPr>
                        <a:t>25482</a:t>
                      </a:r>
                      <a:endParaRPr lang="en-GB" sz="1100">
                        <a:effectLst/>
                        <a:latin typeface="Calibri" panose="020F0502020204030204" pitchFamily="34" charset="0"/>
                      </a:endParaRPr>
                    </a:p>
                  </a:txBody>
                  <a:tcPr marL="68580" marR="68580" marT="0" marB="0"/>
                </a:tc>
                <a:extLst>
                  <a:ext uri="{0D108BD9-81ED-4DB2-BD59-A6C34878D82A}">
                    <a16:rowId xmlns:a16="http://schemas.microsoft.com/office/drawing/2014/main" val="10009"/>
                  </a:ext>
                </a:extLst>
              </a:tr>
              <a:tr h="269806">
                <a:tc>
                  <a:txBody>
                    <a:bodyPr/>
                    <a:lstStyle/>
                    <a:p>
                      <a:pPr>
                        <a:lnSpc>
                          <a:spcPct val="107000"/>
                        </a:lnSpc>
                        <a:spcAft>
                          <a:spcPts val="0"/>
                        </a:spcAft>
                      </a:pPr>
                      <a:r>
                        <a:rPr lang="en-GB" sz="1100">
                          <a:effectLst/>
                        </a:rPr>
                        <a:t>2007-08</a:t>
                      </a:r>
                      <a:endParaRPr lang="en-GB" sz="1100">
                        <a:effectLst/>
                        <a:latin typeface="Calibri" panose="020F0502020204030204" pitchFamily="34" charset="0"/>
                      </a:endParaRPr>
                    </a:p>
                  </a:txBody>
                  <a:tcPr marL="68580" marR="68580" marT="0" marB="0"/>
                </a:tc>
                <a:tc>
                  <a:txBody>
                    <a:bodyPr/>
                    <a:lstStyle/>
                    <a:p>
                      <a:pPr algn="r">
                        <a:lnSpc>
                          <a:spcPct val="107000"/>
                        </a:lnSpc>
                        <a:spcAft>
                          <a:spcPts val="0"/>
                        </a:spcAft>
                      </a:pPr>
                      <a:r>
                        <a:rPr lang="en-GB" sz="1100">
                          <a:effectLst/>
                        </a:rPr>
                        <a:t>13.22</a:t>
                      </a:r>
                      <a:endParaRPr lang="en-GB" sz="1100">
                        <a:effectLst/>
                        <a:latin typeface="Calibri" panose="020F0502020204030204" pitchFamily="34" charset="0"/>
                      </a:endParaRPr>
                    </a:p>
                  </a:txBody>
                  <a:tcPr marL="68580" marR="68580" marT="0" marB="0"/>
                </a:tc>
                <a:tc>
                  <a:txBody>
                    <a:bodyPr/>
                    <a:lstStyle/>
                    <a:p>
                      <a:pPr algn="r">
                        <a:lnSpc>
                          <a:spcPct val="107000"/>
                        </a:lnSpc>
                        <a:spcAft>
                          <a:spcPts val="0"/>
                        </a:spcAft>
                      </a:pPr>
                      <a:r>
                        <a:rPr lang="en-GB" sz="1100">
                          <a:effectLst/>
                        </a:rPr>
                        <a:t>16159</a:t>
                      </a:r>
                      <a:endParaRPr lang="en-GB" sz="1100">
                        <a:effectLst/>
                        <a:latin typeface="Calibri" panose="020F0502020204030204" pitchFamily="34" charset="0"/>
                      </a:endParaRPr>
                    </a:p>
                  </a:txBody>
                  <a:tcPr marL="68580" marR="68580" marT="0" marB="0"/>
                </a:tc>
                <a:extLst>
                  <a:ext uri="{0D108BD9-81ED-4DB2-BD59-A6C34878D82A}">
                    <a16:rowId xmlns:a16="http://schemas.microsoft.com/office/drawing/2014/main" val="10010"/>
                  </a:ext>
                </a:extLst>
              </a:tr>
              <a:tr h="269806">
                <a:tc>
                  <a:txBody>
                    <a:bodyPr/>
                    <a:lstStyle/>
                    <a:p>
                      <a:pPr>
                        <a:lnSpc>
                          <a:spcPct val="107000"/>
                        </a:lnSpc>
                        <a:spcAft>
                          <a:spcPts val="0"/>
                        </a:spcAft>
                      </a:pPr>
                      <a:r>
                        <a:rPr lang="en-GB" sz="1100">
                          <a:effectLst/>
                        </a:rPr>
                        <a:t>2008-09</a:t>
                      </a:r>
                      <a:endParaRPr lang="en-GB" sz="1100">
                        <a:effectLst/>
                        <a:latin typeface="Calibri" panose="020F0502020204030204" pitchFamily="34" charset="0"/>
                      </a:endParaRPr>
                    </a:p>
                  </a:txBody>
                  <a:tcPr marL="68580" marR="68580" marT="0" marB="0"/>
                </a:tc>
                <a:tc>
                  <a:txBody>
                    <a:bodyPr/>
                    <a:lstStyle/>
                    <a:p>
                      <a:pPr algn="r">
                        <a:lnSpc>
                          <a:spcPct val="107000"/>
                        </a:lnSpc>
                        <a:spcAft>
                          <a:spcPts val="0"/>
                        </a:spcAft>
                      </a:pPr>
                      <a:r>
                        <a:rPr lang="en-GB" sz="1100">
                          <a:effectLst/>
                        </a:rPr>
                        <a:t>15.93</a:t>
                      </a:r>
                      <a:endParaRPr lang="en-GB" sz="1100">
                        <a:effectLst/>
                        <a:latin typeface="Calibri" panose="020F0502020204030204" pitchFamily="34" charset="0"/>
                      </a:endParaRPr>
                    </a:p>
                  </a:txBody>
                  <a:tcPr marL="68580" marR="68580" marT="0" marB="0"/>
                </a:tc>
                <a:tc>
                  <a:txBody>
                    <a:bodyPr/>
                    <a:lstStyle/>
                    <a:p>
                      <a:pPr algn="r">
                        <a:lnSpc>
                          <a:spcPct val="107000"/>
                        </a:lnSpc>
                        <a:spcAft>
                          <a:spcPts val="0"/>
                        </a:spcAft>
                      </a:pPr>
                      <a:r>
                        <a:rPr lang="en-GB" sz="1100">
                          <a:effectLst/>
                        </a:rPr>
                        <a:t>16213</a:t>
                      </a:r>
                      <a:endParaRPr lang="en-GB" sz="1100">
                        <a:effectLst/>
                        <a:latin typeface="Calibri" panose="020F0502020204030204" pitchFamily="34" charset="0"/>
                      </a:endParaRPr>
                    </a:p>
                  </a:txBody>
                  <a:tcPr marL="68580" marR="68580" marT="0" marB="0"/>
                </a:tc>
                <a:extLst>
                  <a:ext uri="{0D108BD9-81ED-4DB2-BD59-A6C34878D82A}">
                    <a16:rowId xmlns:a16="http://schemas.microsoft.com/office/drawing/2014/main" val="10011"/>
                  </a:ext>
                </a:extLst>
              </a:tr>
              <a:tr h="269806">
                <a:tc>
                  <a:txBody>
                    <a:bodyPr/>
                    <a:lstStyle/>
                    <a:p>
                      <a:pPr>
                        <a:lnSpc>
                          <a:spcPct val="107000"/>
                        </a:lnSpc>
                        <a:spcAft>
                          <a:spcPts val="0"/>
                        </a:spcAft>
                      </a:pPr>
                      <a:r>
                        <a:rPr lang="en-GB" sz="1100">
                          <a:effectLst/>
                        </a:rPr>
                        <a:t>2009-10</a:t>
                      </a:r>
                      <a:endParaRPr lang="en-GB" sz="1100">
                        <a:effectLst/>
                        <a:latin typeface="Calibri" panose="020F0502020204030204" pitchFamily="34" charset="0"/>
                      </a:endParaRPr>
                    </a:p>
                  </a:txBody>
                  <a:tcPr marL="68580" marR="68580" marT="0" marB="0"/>
                </a:tc>
                <a:tc>
                  <a:txBody>
                    <a:bodyPr/>
                    <a:lstStyle/>
                    <a:p>
                      <a:pPr algn="r">
                        <a:lnSpc>
                          <a:spcPct val="107000"/>
                        </a:lnSpc>
                        <a:spcAft>
                          <a:spcPts val="0"/>
                        </a:spcAft>
                      </a:pPr>
                      <a:r>
                        <a:rPr lang="en-GB" sz="1100">
                          <a:effectLst/>
                        </a:rPr>
                        <a:t>58.73</a:t>
                      </a:r>
                      <a:endParaRPr lang="en-GB" sz="1100">
                        <a:effectLst/>
                        <a:latin typeface="Calibri" panose="020F0502020204030204" pitchFamily="34" charset="0"/>
                      </a:endParaRPr>
                    </a:p>
                  </a:txBody>
                  <a:tcPr marL="68580" marR="68580" marT="0" marB="0"/>
                </a:tc>
                <a:tc>
                  <a:txBody>
                    <a:bodyPr/>
                    <a:lstStyle/>
                    <a:p>
                      <a:pPr algn="r">
                        <a:lnSpc>
                          <a:spcPct val="107000"/>
                        </a:lnSpc>
                        <a:spcAft>
                          <a:spcPts val="0"/>
                        </a:spcAft>
                      </a:pPr>
                      <a:r>
                        <a:rPr lang="en-GB" sz="1100">
                          <a:effectLst/>
                        </a:rPr>
                        <a:t>73702</a:t>
                      </a:r>
                      <a:endParaRPr lang="en-GB" sz="1100">
                        <a:effectLst/>
                        <a:latin typeface="Calibri" panose="020F0502020204030204" pitchFamily="34" charset="0"/>
                      </a:endParaRPr>
                    </a:p>
                  </a:txBody>
                  <a:tcPr marL="68580" marR="68580" marT="0" marB="0"/>
                </a:tc>
                <a:extLst>
                  <a:ext uri="{0D108BD9-81ED-4DB2-BD59-A6C34878D82A}">
                    <a16:rowId xmlns:a16="http://schemas.microsoft.com/office/drawing/2014/main" val="10012"/>
                  </a:ext>
                </a:extLst>
              </a:tr>
              <a:tr h="269806">
                <a:tc>
                  <a:txBody>
                    <a:bodyPr/>
                    <a:lstStyle/>
                    <a:p>
                      <a:pPr>
                        <a:lnSpc>
                          <a:spcPct val="107000"/>
                        </a:lnSpc>
                        <a:spcAft>
                          <a:spcPts val="0"/>
                        </a:spcAft>
                      </a:pPr>
                      <a:r>
                        <a:rPr lang="en-GB" sz="1100" dirty="0">
                          <a:effectLst/>
                        </a:rPr>
                        <a:t>2010-11</a:t>
                      </a:r>
                      <a:endParaRPr lang="en-GB" sz="1100" dirty="0">
                        <a:effectLst/>
                        <a:latin typeface="Calibri" panose="020F0502020204030204" pitchFamily="34" charset="0"/>
                      </a:endParaRPr>
                    </a:p>
                  </a:txBody>
                  <a:tcPr marL="68580" marR="68580" marT="0" marB="0"/>
                </a:tc>
                <a:tc>
                  <a:txBody>
                    <a:bodyPr/>
                    <a:lstStyle/>
                    <a:p>
                      <a:pPr algn="r">
                        <a:lnSpc>
                          <a:spcPct val="107000"/>
                        </a:lnSpc>
                        <a:spcAft>
                          <a:spcPts val="0"/>
                        </a:spcAft>
                      </a:pPr>
                      <a:r>
                        <a:rPr lang="en-GB" sz="1100">
                          <a:effectLst/>
                        </a:rPr>
                        <a:t>103.79</a:t>
                      </a:r>
                      <a:endParaRPr lang="en-GB" sz="1100">
                        <a:effectLst/>
                        <a:latin typeface="Calibri" panose="020F0502020204030204" pitchFamily="34" charset="0"/>
                      </a:endParaRPr>
                    </a:p>
                  </a:txBody>
                  <a:tcPr marL="68580" marR="68580" marT="0" marB="0"/>
                </a:tc>
                <a:tc>
                  <a:txBody>
                    <a:bodyPr/>
                    <a:lstStyle/>
                    <a:p>
                      <a:pPr algn="r">
                        <a:lnSpc>
                          <a:spcPct val="107000"/>
                        </a:lnSpc>
                        <a:spcAft>
                          <a:spcPts val="0"/>
                        </a:spcAft>
                      </a:pPr>
                      <a:r>
                        <a:rPr lang="en-GB" sz="1100">
                          <a:effectLst/>
                        </a:rPr>
                        <a:t>129742</a:t>
                      </a:r>
                      <a:endParaRPr lang="en-GB" sz="1100">
                        <a:effectLst/>
                        <a:latin typeface="Calibri" panose="020F0502020204030204" pitchFamily="34" charset="0"/>
                      </a:endParaRPr>
                    </a:p>
                  </a:txBody>
                  <a:tcPr marL="68580" marR="68580" marT="0" marB="0"/>
                </a:tc>
                <a:extLst>
                  <a:ext uri="{0D108BD9-81ED-4DB2-BD59-A6C34878D82A}">
                    <a16:rowId xmlns:a16="http://schemas.microsoft.com/office/drawing/2014/main" val="10013"/>
                  </a:ext>
                </a:extLst>
              </a:tr>
              <a:tr h="269806">
                <a:tc>
                  <a:txBody>
                    <a:bodyPr/>
                    <a:lstStyle/>
                    <a:p>
                      <a:pPr>
                        <a:lnSpc>
                          <a:spcPct val="107000"/>
                        </a:lnSpc>
                        <a:spcAft>
                          <a:spcPts val="0"/>
                        </a:spcAft>
                      </a:pPr>
                      <a:r>
                        <a:rPr lang="en-GB" sz="1100">
                          <a:effectLst/>
                        </a:rPr>
                        <a:t>2011-12</a:t>
                      </a:r>
                      <a:endParaRPr lang="en-GB" sz="1100">
                        <a:effectLst/>
                        <a:latin typeface="Calibri" panose="020F0502020204030204" pitchFamily="34" charset="0"/>
                      </a:endParaRPr>
                    </a:p>
                  </a:txBody>
                  <a:tcPr marL="68580" marR="68580" marT="0" marB="0"/>
                </a:tc>
                <a:tc>
                  <a:txBody>
                    <a:bodyPr/>
                    <a:lstStyle/>
                    <a:p>
                      <a:pPr algn="r">
                        <a:lnSpc>
                          <a:spcPct val="107000"/>
                        </a:lnSpc>
                        <a:spcAft>
                          <a:spcPts val="0"/>
                        </a:spcAft>
                      </a:pPr>
                      <a:r>
                        <a:rPr lang="en-GB" sz="1100">
                          <a:effectLst/>
                        </a:rPr>
                        <a:t>159.38</a:t>
                      </a:r>
                      <a:endParaRPr lang="en-GB" sz="1100">
                        <a:effectLst/>
                        <a:latin typeface="Calibri" panose="020F0502020204030204" pitchFamily="34" charset="0"/>
                      </a:endParaRPr>
                    </a:p>
                  </a:txBody>
                  <a:tcPr marL="68580" marR="68580" marT="0" marB="0"/>
                </a:tc>
                <a:tc>
                  <a:txBody>
                    <a:bodyPr/>
                    <a:lstStyle/>
                    <a:p>
                      <a:pPr algn="r">
                        <a:lnSpc>
                          <a:spcPct val="107000"/>
                        </a:lnSpc>
                        <a:spcAft>
                          <a:spcPts val="0"/>
                        </a:spcAft>
                      </a:pPr>
                      <a:r>
                        <a:rPr lang="en-GB" sz="1100">
                          <a:effectLst/>
                        </a:rPr>
                        <a:t>88702</a:t>
                      </a:r>
                      <a:endParaRPr lang="en-GB" sz="1100">
                        <a:effectLst/>
                        <a:latin typeface="Calibri" panose="020F0502020204030204" pitchFamily="34" charset="0"/>
                      </a:endParaRPr>
                    </a:p>
                  </a:txBody>
                  <a:tcPr marL="68580" marR="68580" marT="0" marB="0"/>
                </a:tc>
                <a:extLst>
                  <a:ext uri="{0D108BD9-81ED-4DB2-BD59-A6C34878D82A}">
                    <a16:rowId xmlns:a16="http://schemas.microsoft.com/office/drawing/2014/main" val="10014"/>
                  </a:ext>
                </a:extLst>
              </a:tr>
              <a:tr h="269806">
                <a:tc>
                  <a:txBody>
                    <a:bodyPr/>
                    <a:lstStyle/>
                    <a:p>
                      <a:pPr>
                        <a:lnSpc>
                          <a:spcPct val="107000"/>
                        </a:lnSpc>
                        <a:spcAft>
                          <a:spcPts val="0"/>
                        </a:spcAft>
                      </a:pPr>
                      <a:r>
                        <a:rPr lang="en-GB" sz="1100">
                          <a:effectLst/>
                        </a:rPr>
                        <a:t>2012-13</a:t>
                      </a:r>
                      <a:endParaRPr lang="en-GB" sz="1100">
                        <a:effectLst/>
                        <a:latin typeface="Calibri" panose="020F0502020204030204" pitchFamily="34" charset="0"/>
                      </a:endParaRPr>
                    </a:p>
                  </a:txBody>
                  <a:tcPr marL="68580" marR="68580" marT="0" marB="0"/>
                </a:tc>
                <a:tc>
                  <a:txBody>
                    <a:bodyPr/>
                    <a:lstStyle/>
                    <a:p>
                      <a:pPr algn="r">
                        <a:lnSpc>
                          <a:spcPct val="107000"/>
                        </a:lnSpc>
                        <a:spcAft>
                          <a:spcPts val="0"/>
                        </a:spcAft>
                      </a:pPr>
                      <a:r>
                        <a:rPr lang="en-GB" sz="1100">
                          <a:effectLst/>
                        </a:rPr>
                        <a:t>186.7</a:t>
                      </a:r>
                      <a:endParaRPr lang="en-GB" sz="1100">
                        <a:effectLst/>
                        <a:latin typeface="Calibri" panose="020F0502020204030204" pitchFamily="34" charset="0"/>
                      </a:endParaRPr>
                    </a:p>
                  </a:txBody>
                  <a:tcPr marL="68580" marR="68580" marT="0" marB="0"/>
                </a:tc>
                <a:tc>
                  <a:txBody>
                    <a:bodyPr/>
                    <a:lstStyle/>
                    <a:p>
                      <a:pPr algn="r">
                        <a:lnSpc>
                          <a:spcPct val="107000"/>
                        </a:lnSpc>
                        <a:spcAft>
                          <a:spcPts val="0"/>
                        </a:spcAft>
                      </a:pPr>
                      <a:r>
                        <a:rPr lang="en-GB" sz="1100">
                          <a:effectLst/>
                        </a:rPr>
                        <a:t>82974</a:t>
                      </a:r>
                      <a:endParaRPr lang="en-GB" sz="1100">
                        <a:effectLst/>
                        <a:latin typeface="Calibri" panose="020F0502020204030204" pitchFamily="34" charset="0"/>
                      </a:endParaRPr>
                    </a:p>
                  </a:txBody>
                  <a:tcPr marL="68580" marR="68580" marT="0" marB="0"/>
                </a:tc>
                <a:extLst>
                  <a:ext uri="{0D108BD9-81ED-4DB2-BD59-A6C34878D82A}">
                    <a16:rowId xmlns:a16="http://schemas.microsoft.com/office/drawing/2014/main" val="10015"/>
                  </a:ext>
                </a:extLst>
              </a:tr>
              <a:tr h="269806">
                <a:tc>
                  <a:txBody>
                    <a:bodyPr/>
                    <a:lstStyle/>
                    <a:p>
                      <a:pPr>
                        <a:lnSpc>
                          <a:spcPct val="107000"/>
                        </a:lnSpc>
                        <a:spcAft>
                          <a:spcPts val="0"/>
                        </a:spcAft>
                      </a:pPr>
                      <a:r>
                        <a:rPr lang="en-GB" sz="1100">
                          <a:effectLst/>
                        </a:rPr>
                        <a:t>2013-14</a:t>
                      </a:r>
                      <a:endParaRPr lang="en-GB" sz="1100">
                        <a:effectLst/>
                        <a:latin typeface="Calibri" panose="020F0502020204030204" pitchFamily="34" charset="0"/>
                      </a:endParaRPr>
                    </a:p>
                  </a:txBody>
                  <a:tcPr marL="68580" marR="68580" marT="0" marB="0"/>
                </a:tc>
                <a:tc>
                  <a:txBody>
                    <a:bodyPr/>
                    <a:lstStyle/>
                    <a:p>
                      <a:pPr algn="r">
                        <a:lnSpc>
                          <a:spcPct val="107000"/>
                        </a:lnSpc>
                        <a:spcAft>
                          <a:spcPts val="0"/>
                        </a:spcAft>
                      </a:pPr>
                      <a:r>
                        <a:rPr lang="en-GB" sz="1100">
                          <a:effectLst/>
                        </a:rPr>
                        <a:t>122.96</a:t>
                      </a:r>
                      <a:endParaRPr lang="en-GB" sz="1100">
                        <a:effectLst/>
                        <a:latin typeface="Calibri" panose="020F0502020204030204" pitchFamily="34" charset="0"/>
                      </a:endParaRPr>
                    </a:p>
                  </a:txBody>
                  <a:tcPr marL="68580" marR="68580" marT="0" marB="0"/>
                </a:tc>
                <a:tc>
                  <a:txBody>
                    <a:bodyPr/>
                    <a:lstStyle/>
                    <a:p>
                      <a:pPr algn="r">
                        <a:lnSpc>
                          <a:spcPct val="107000"/>
                        </a:lnSpc>
                        <a:spcAft>
                          <a:spcPts val="0"/>
                        </a:spcAft>
                      </a:pPr>
                      <a:r>
                        <a:rPr lang="en-GB" sz="1100">
                          <a:effectLst/>
                        </a:rPr>
                        <a:t>54648</a:t>
                      </a:r>
                      <a:endParaRPr lang="en-GB" sz="1100">
                        <a:effectLst/>
                        <a:latin typeface="Calibri" panose="020F0502020204030204" pitchFamily="34" charset="0"/>
                      </a:endParaRPr>
                    </a:p>
                  </a:txBody>
                  <a:tcPr marL="68580" marR="68580" marT="0" marB="0"/>
                </a:tc>
                <a:extLst>
                  <a:ext uri="{0D108BD9-81ED-4DB2-BD59-A6C34878D82A}">
                    <a16:rowId xmlns:a16="http://schemas.microsoft.com/office/drawing/2014/main" val="10016"/>
                  </a:ext>
                </a:extLst>
              </a:tr>
              <a:tr h="269806">
                <a:tc>
                  <a:txBody>
                    <a:bodyPr/>
                    <a:lstStyle/>
                    <a:p>
                      <a:pPr>
                        <a:lnSpc>
                          <a:spcPct val="107000"/>
                        </a:lnSpc>
                        <a:spcAft>
                          <a:spcPts val="0"/>
                        </a:spcAft>
                      </a:pPr>
                      <a:r>
                        <a:rPr lang="en-GB" sz="1100" dirty="0">
                          <a:solidFill>
                            <a:srgbClr val="FF0000"/>
                          </a:solidFill>
                          <a:effectLst/>
                        </a:rPr>
                        <a:t>Total</a:t>
                      </a:r>
                      <a:endParaRPr lang="en-GB" sz="1100" dirty="0">
                        <a:solidFill>
                          <a:srgbClr val="FF0000"/>
                        </a:solidFill>
                        <a:effectLst/>
                        <a:latin typeface="Calibri" panose="020F0502020204030204" pitchFamily="34" charset="0"/>
                      </a:endParaRPr>
                    </a:p>
                  </a:txBody>
                  <a:tcPr marL="68580" marR="68580" marT="0" marB="0"/>
                </a:tc>
                <a:tc>
                  <a:txBody>
                    <a:bodyPr/>
                    <a:lstStyle/>
                    <a:p>
                      <a:pPr algn="r">
                        <a:lnSpc>
                          <a:spcPct val="107000"/>
                        </a:lnSpc>
                        <a:spcAft>
                          <a:spcPts val="0"/>
                        </a:spcAft>
                      </a:pPr>
                      <a:r>
                        <a:rPr lang="en-GB" sz="1100" dirty="0">
                          <a:solidFill>
                            <a:srgbClr val="FF0000"/>
                          </a:solidFill>
                          <a:effectLst/>
                        </a:rPr>
                        <a:t>706.22</a:t>
                      </a:r>
                      <a:endParaRPr lang="en-GB" sz="1100" dirty="0">
                        <a:solidFill>
                          <a:srgbClr val="FF0000"/>
                        </a:solidFill>
                        <a:effectLst/>
                        <a:latin typeface="Calibri" panose="020F0502020204030204" pitchFamily="34" charset="0"/>
                      </a:endParaRPr>
                    </a:p>
                  </a:txBody>
                  <a:tcPr marL="68580" marR="68580" marT="0" marB="0"/>
                </a:tc>
                <a:tc>
                  <a:txBody>
                    <a:bodyPr/>
                    <a:lstStyle/>
                    <a:p>
                      <a:pPr algn="r">
                        <a:lnSpc>
                          <a:spcPct val="107000"/>
                        </a:lnSpc>
                        <a:spcAft>
                          <a:spcPts val="0"/>
                        </a:spcAft>
                      </a:pPr>
                      <a:r>
                        <a:rPr lang="en-GB" sz="1100" dirty="0">
                          <a:solidFill>
                            <a:srgbClr val="FF0000"/>
                          </a:solidFill>
                          <a:effectLst/>
                        </a:rPr>
                        <a:t>573095</a:t>
                      </a:r>
                      <a:endParaRPr lang="en-GB" sz="1100" dirty="0">
                        <a:solidFill>
                          <a:srgbClr val="FF0000"/>
                        </a:solidFill>
                        <a:effectLst/>
                        <a:latin typeface="Calibri" panose="020F0502020204030204" pitchFamily="34" charset="0"/>
                      </a:endParaRPr>
                    </a:p>
                  </a:txBody>
                  <a:tcPr marL="68580" marR="68580" marT="0" marB="0"/>
                </a:tc>
                <a:extLst>
                  <a:ext uri="{0D108BD9-81ED-4DB2-BD59-A6C34878D82A}">
                    <a16:rowId xmlns:a16="http://schemas.microsoft.com/office/drawing/2014/main" val="10017"/>
                  </a:ext>
                </a:extLst>
              </a:tr>
            </a:tbl>
          </a:graphicData>
        </a:graphic>
      </p:graphicFrame>
      <p:sp>
        <p:nvSpPr>
          <p:cNvPr id="5" name="TextBox 4"/>
          <p:cNvSpPr txBox="1"/>
          <p:nvPr/>
        </p:nvSpPr>
        <p:spPr>
          <a:xfrm>
            <a:off x="2921000" y="2959100"/>
            <a:ext cx="184731" cy="369332"/>
          </a:xfrm>
          <a:prstGeom prst="rect">
            <a:avLst/>
          </a:prstGeom>
          <a:noFill/>
        </p:spPr>
        <p:txBody>
          <a:bodyPr wrap="none" rtlCol="0">
            <a:spAutoFit/>
          </a:bodyPr>
          <a:lstStyle/>
          <a:p>
            <a:endParaRPr lang="en-GB" dirty="0"/>
          </a:p>
        </p:txBody>
      </p:sp>
      <p:sp>
        <p:nvSpPr>
          <p:cNvPr id="6" name="Rectangle 5"/>
          <p:cNvSpPr/>
          <p:nvPr/>
        </p:nvSpPr>
        <p:spPr>
          <a:xfrm>
            <a:off x="796470" y="1827937"/>
            <a:ext cx="5199743" cy="3539430"/>
          </a:xfrm>
          <a:prstGeom prst="rect">
            <a:avLst/>
          </a:prstGeom>
        </p:spPr>
        <p:txBody>
          <a:bodyPr wrap="square">
            <a:spAutoFit/>
          </a:bodyPr>
          <a:lstStyle/>
          <a:p>
            <a:pPr marL="457200" indent="-457200">
              <a:buFont typeface="Arial" panose="020B0604020202020204" pitchFamily="34" charset="0"/>
              <a:buChar char="•"/>
            </a:pPr>
            <a:r>
              <a:rPr lang="en-GB" sz="2800" dirty="0" smtClean="0">
                <a:solidFill>
                  <a:srgbClr val="000000"/>
                </a:solidFill>
                <a:latin typeface="Arial" panose="020B0604020202020204" pitchFamily="34" charset="0"/>
                <a:ea typeface="Calibri" panose="020F0502020204030204" pitchFamily="34" charset="0"/>
              </a:rPr>
              <a:t>Not </a:t>
            </a:r>
            <a:r>
              <a:rPr lang="en-GB" sz="2800" dirty="0">
                <a:solidFill>
                  <a:srgbClr val="000000"/>
                </a:solidFill>
                <a:latin typeface="Arial" panose="020B0604020202020204" pitchFamily="34" charset="0"/>
                <a:ea typeface="Calibri" panose="020F0502020204030204" pitchFamily="34" charset="0"/>
              </a:rPr>
              <a:t>much relevance of NMDFC </a:t>
            </a:r>
            <a:r>
              <a:rPr lang="en-GB" sz="2800" dirty="0" smtClean="0">
                <a:solidFill>
                  <a:srgbClr val="000000"/>
                </a:solidFill>
                <a:latin typeface="Arial" panose="020B0604020202020204" pitchFamily="34" charset="0"/>
                <a:ea typeface="Calibri" panose="020F0502020204030204" pitchFamily="34" charset="0"/>
              </a:rPr>
              <a:t>as </a:t>
            </a:r>
            <a:r>
              <a:rPr lang="en-GB" sz="2800" dirty="0">
                <a:solidFill>
                  <a:srgbClr val="000000"/>
                </a:solidFill>
                <a:latin typeface="Arial" panose="020B0604020202020204" pitchFamily="34" charset="0"/>
                <a:ea typeface="Calibri" panose="020F0502020204030204" pitchFamily="34" charset="0"/>
              </a:rPr>
              <a:t>the amount </a:t>
            </a:r>
            <a:r>
              <a:rPr lang="en-GB" sz="2800" dirty="0" smtClean="0">
                <a:solidFill>
                  <a:srgbClr val="000000"/>
                </a:solidFill>
                <a:latin typeface="Arial" panose="020B0604020202020204" pitchFamily="34" charset="0"/>
                <a:ea typeface="Calibri" panose="020F0502020204030204" pitchFamily="34" charset="0"/>
              </a:rPr>
              <a:t>disburse </a:t>
            </a:r>
            <a:r>
              <a:rPr lang="en-GB" sz="2800" dirty="0">
                <a:solidFill>
                  <a:srgbClr val="000000"/>
                </a:solidFill>
                <a:latin typeface="Arial" panose="020B0604020202020204" pitchFamily="34" charset="0"/>
                <a:ea typeface="Calibri" panose="020F0502020204030204" pitchFamily="34" charset="0"/>
              </a:rPr>
              <a:t>is quite </a:t>
            </a:r>
            <a:r>
              <a:rPr lang="en-GB" sz="2800" dirty="0" smtClean="0">
                <a:solidFill>
                  <a:srgbClr val="000000"/>
                </a:solidFill>
                <a:latin typeface="Arial" panose="020B0604020202020204" pitchFamily="34" charset="0"/>
                <a:ea typeface="Calibri" panose="020F0502020204030204" pitchFamily="34" charset="0"/>
              </a:rPr>
              <a:t>small. </a:t>
            </a:r>
          </a:p>
          <a:p>
            <a:endParaRPr lang="en-GB" sz="2800" dirty="0">
              <a:solidFill>
                <a:srgbClr val="000000"/>
              </a:solidFill>
              <a:latin typeface="Arial" panose="020B0604020202020204" pitchFamily="34" charset="0"/>
              <a:ea typeface="Calibri" panose="020F0502020204030204" pitchFamily="34" charset="0"/>
            </a:endParaRPr>
          </a:p>
          <a:p>
            <a:pPr marL="457200" indent="-457200">
              <a:buFont typeface="Arial" panose="020B0604020202020204" pitchFamily="34" charset="0"/>
              <a:buChar char="•"/>
            </a:pPr>
            <a:r>
              <a:rPr lang="en-GB" sz="2800" dirty="0" smtClean="0">
                <a:solidFill>
                  <a:srgbClr val="000000"/>
                </a:solidFill>
                <a:latin typeface="Arial" panose="020B0604020202020204" pitchFamily="34" charset="0"/>
                <a:ea typeface="Calibri" panose="020F0502020204030204" pitchFamily="34" charset="0"/>
              </a:rPr>
              <a:t>The </a:t>
            </a:r>
            <a:r>
              <a:rPr lang="en-GB" sz="2800" dirty="0">
                <a:solidFill>
                  <a:srgbClr val="000000"/>
                </a:solidFill>
                <a:latin typeface="Arial" panose="020B0604020202020204" pitchFamily="34" charset="0"/>
                <a:ea typeface="Calibri" panose="020F0502020204030204" pitchFamily="34" charset="0"/>
              </a:rPr>
              <a:t>Government needs to enhance the amounts available to NMDFC for lending to minorities</a:t>
            </a:r>
            <a:endParaRPr lang="en-GB" sz="2800" dirty="0"/>
          </a:p>
        </p:txBody>
      </p:sp>
    </p:spTree>
    <p:extLst>
      <p:ext uri="{BB962C8B-B14F-4D97-AF65-F5344CB8AC3E}">
        <p14:creationId xmlns:p14="http://schemas.microsoft.com/office/powerpoint/2010/main" val="283734702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2113" y="183238"/>
            <a:ext cx="9379773" cy="943433"/>
          </a:xfrm>
        </p:spPr>
        <p:txBody>
          <a:bodyPr>
            <a:normAutofit fontScale="90000"/>
          </a:bodyPr>
          <a:lstStyle/>
          <a:p>
            <a:r>
              <a:rPr lang="en-GB" b="1" dirty="0"/>
              <a:t>Priority Sector Lending by Commercial Banks</a:t>
            </a:r>
            <a:r>
              <a:rPr lang="en-GB" dirty="0"/>
              <a:t/>
            </a:r>
            <a:br>
              <a:rPr lang="en-GB" dirty="0"/>
            </a:br>
            <a:endParaRPr lang="en-GB" dirty="0"/>
          </a:p>
        </p:txBody>
      </p:sp>
      <p:sp>
        <p:nvSpPr>
          <p:cNvPr id="3" name="Content Placeholder 2"/>
          <p:cNvSpPr>
            <a:spLocks noGrp="1"/>
          </p:cNvSpPr>
          <p:nvPr>
            <p:ph idx="1"/>
          </p:nvPr>
        </p:nvSpPr>
        <p:spPr>
          <a:xfrm>
            <a:off x="1387928" y="889001"/>
            <a:ext cx="10564585" cy="5765800"/>
          </a:xfrm>
        </p:spPr>
        <p:txBody>
          <a:bodyPr>
            <a:noAutofit/>
          </a:bodyPr>
          <a:lstStyle/>
          <a:p>
            <a:r>
              <a:rPr lang="en-GB" sz="2000" dirty="0"/>
              <a:t>The PM’s 15 Point Programme advocates for a certain share of priority sector lending for minorities. </a:t>
            </a:r>
            <a:endParaRPr lang="en-GB" sz="2000" dirty="0" smtClean="0"/>
          </a:p>
          <a:p>
            <a:endParaRPr lang="en-GB" sz="2000" dirty="0" smtClean="0"/>
          </a:p>
          <a:p>
            <a:r>
              <a:rPr lang="en-GB" sz="2000" dirty="0" smtClean="0"/>
              <a:t>The </a:t>
            </a:r>
            <a:r>
              <a:rPr lang="en-GB" sz="2000" dirty="0"/>
              <a:t>amount disbursed to minorities under priority sector lending was </a:t>
            </a:r>
            <a:endParaRPr lang="en-GB" sz="2000" dirty="0" smtClean="0"/>
          </a:p>
          <a:p>
            <a:pPr lvl="1"/>
            <a:r>
              <a:rPr lang="en-GB" dirty="0" smtClean="0"/>
              <a:t>Rs.58,663 </a:t>
            </a:r>
            <a:r>
              <a:rPr lang="en-GB" dirty="0"/>
              <a:t>crore in 2007-08, </a:t>
            </a:r>
            <a:endParaRPr lang="en-GB" dirty="0" smtClean="0"/>
          </a:p>
          <a:p>
            <a:pPr lvl="1"/>
            <a:r>
              <a:rPr lang="en-GB" dirty="0" smtClean="0"/>
              <a:t>Rs.1,64,748 </a:t>
            </a:r>
            <a:r>
              <a:rPr lang="en-GB" dirty="0"/>
              <a:t>crore in 2011-12, almost 3 times increase in 4 years. </a:t>
            </a:r>
            <a:endParaRPr lang="en-GB" dirty="0" smtClean="0"/>
          </a:p>
          <a:p>
            <a:pPr lvl="1"/>
            <a:endParaRPr lang="en-GB" dirty="0" smtClean="0"/>
          </a:p>
          <a:p>
            <a:r>
              <a:rPr lang="en-GB" sz="2000" dirty="0" smtClean="0"/>
              <a:t>The share </a:t>
            </a:r>
            <a:r>
              <a:rPr lang="en-GB" sz="2000" dirty="0"/>
              <a:t>of credit lent to minorities under priority sector lending has ranged between </a:t>
            </a:r>
            <a:endParaRPr lang="en-GB" sz="2000" dirty="0" smtClean="0"/>
          </a:p>
          <a:p>
            <a:pPr lvl="1"/>
            <a:r>
              <a:rPr lang="en-GB" dirty="0" smtClean="0"/>
              <a:t>7.5</a:t>
            </a:r>
            <a:r>
              <a:rPr lang="en-GB" dirty="0"/>
              <a:t>% in 2006-07 to 11.3% in 2012-13. </a:t>
            </a:r>
            <a:endParaRPr lang="en-GB" dirty="0" smtClean="0"/>
          </a:p>
          <a:p>
            <a:pPr lvl="1"/>
            <a:r>
              <a:rPr lang="en-GB" dirty="0" smtClean="0"/>
              <a:t>This </a:t>
            </a:r>
            <a:r>
              <a:rPr lang="en-GB" dirty="0"/>
              <a:t>is much lower than the </a:t>
            </a:r>
            <a:r>
              <a:rPr lang="en-GB" dirty="0" smtClean="0"/>
              <a:t>% </a:t>
            </a:r>
            <a:r>
              <a:rPr lang="en-GB" dirty="0"/>
              <a:t>of minority population in the country. </a:t>
            </a:r>
            <a:endParaRPr lang="en-GB" dirty="0" smtClean="0"/>
          </a:p>
          <a:p>
            <a:r>
              <a:rPr lang="en-GB" sz="2000" dirty="0"/>
              <a:t>Muslims are not the major beneficiaries of priority sector </a:t>
            </a:r>
            <a:r>
              <a:rPr lang="en-GB" sz="2000" dirty="0" smtClean="0"/>
              <a:t>lending. </a:t>
            </a:r>
          </a:p>
          <a:p>
            <a:r>
              <a:rPr lang="en-GB" sz="2000" b="1" dirty="0" smtClean="0">
                <a:solidFill>
                  <a:srgbClr val="FF0000"/>
                </a:solidFill>
              </a:rPr>
              <a:t>In 2013-14, Muslims </a:t>
            </a:r>
            <a:r>
              <a:rPr lang="en-GB" sz="2000" b="1" dirty="0">
                <a:solidFill>
                  <a:srgbClr val="FF0000"/>
                </a:solidFill>
              </a:rPr>
              <a:t>could get only 44.31%, </a:t>
            </a:r>
            <a:endParaRPr lang="en-GB" sz="2000" b="1" dirty="0" smtClean="0">
              <a:solidFill>
                <a:srgbClr val="FF0000"/>
              </a:solidFill>
            </a:endParaRPr>
          </a:p>
          <a:p>
            <a:pPr lvl="1"/>
            <a:r>
              <a:rPr lang="en-GB" sz="1800" b="1" dirty="0" smtClean="0">
                <a:solidFill>
                  <a:srgbClr val="FF0000"/>
                </a:solidFill>
              </a:rPr>
              <a:t>while </a:t>
            </a:r>
            <a:r>
              <a:rPr lang="en-GB" sz="1800" b="1" dirty="0">
                <a:solidFill>
                  <a:srgbClr val="FF0000"/>
                </a:solidFill>
              </a:rPr>
              <a:t>Sikh had 24.58%, Christian 21.87%, Buddhists 2.06%, </a:t>
            </a:r>
            <a:r>
              <a:rPr lang="en-GB" sz="1800" b="1" dirty="0" err="1">
                <a:solidFill>
                  <a:srgbClr val="FF0000"/>
                </a:solidFill>
              </a:rPr>
              <a:t>Parsis</a:t>
            </a:r>
            <a:r>
              <a:rPr lang="en-GB" sz="1800" b="1" dirty="0">
                <a:solidFill>
                  <a:srgbClr val="FF0000"/>
                </a:solidFill>
              </a:rPr>
              <a:t> 2.23% and Jains 4.96% in total PSL to minorities in the same year. </a:t>
            </a:r>
          </a:p>
          <a:p>
            <a:endParaRPr lang="en-GB" sz="2000" dirty="0"/>
          </a:p>
        </p:txBody>
      </p:sp>
    </p:spTree>
    <p:extLst>
      <p:ext uri="{BB962C8B-B14F-4D97-AF65-F5344CB8AC3E}">
        <p14:creationId xmlns:p14="http://schemas.microsoft.com/office/powerpoint/2010/main" val="54590375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223158"/>
            <a:ext cx="8911687" cy="702128"/>
          </a:xfrm>
        </p:spPr>
        <p:txBody>
          <a:bodyPr>
            <a:normAutofit fontScale="90000"/>
          </a:bodyPr>
          <a:lstStyle/>
          <a:p>
            <a:r>
              <a:rPr lang="en-GB" b="1" dirty="0"/>
              <a:t>BSUP and IHSDP</a:t>
            </a:r>
            <a:r>
              <a:rPr lang="en-GB" dirty="0"/>
              <a:t/>
            </a:r>
            <a:br>
              <a:rPr lang="en-GB" dirty="0"/>
            </a:br>
            <a:endParaRPr lang="en-GB" dirty="0"/>
          </a:p>
        </p:txBody>
      </p:sp>
      <p:sp>
        <p:nvSpPr>
          <p:cNvPr id="3" name="Content Placeholder 2"/>
          <p:cNvSpPr>
            <a:spLocks noGrp="1"/>
          </p:cNvSpPr>
          <p:nvPr>
            <p:ph idx="1"/>
          </p:nvPr>
        </p:nvSpPr>
        <p:spPr>
          <a:xfrm>
            <a:off x="1487055" y="925286"/>
            <a:ext cx="10017557" cy="5671457"/>
          </a:xfrm>
        </p:spPr>
        <p:txBody>
          <a:bodyPr>
            <a:normAutofit fontScale="85000" lnSpcReduction="20000"/>
          </a:bodyPr>
          <a:lstStyle/>
          <a:p>
            <a:r>
              <a:rPr lang="en-GB" sz="2400" dirty="0" smtClean="0"/>
              <a:t>Debate </a:t>
            </a:r>
            <a:r>
              <a:rPr lang="en-GB" sz="2400" dirty="0"/>
              <a:t>on the ways data on expenditures under the </a:t>
            </a:r>
            <a:r>
              <a:rPr lang="en-GB" sz="2400" dirty="0" err="1"/>
              <a:t>JnNURM</a:t>
            </a:r>
            <a:r>
              <a:rPr lang="en-GB" sz="2400" dirty="0"/>
              <a:t> </a:t>
            </a:r>
            <a:r>
              <a:rPr lang="en-GB" sz="2400" dirty="0" smtClean="0"/>
              <a:t>reported </a:t>
            </a:r>
            <a:r>
              <a:rPr lang="en-GB" sz="2400" dirty="0"/>
              <a:t>by the related department/ministries. </a:t>
            </a:r>
            <a:endParaRPr lang="en-GB" sz="2400" dirty="0" smtClean="0"/>
          </a:p>
          <a:p>
            <a:endParaRPr lang="en-GB" sz="2400" dirty="0" smtClean="0"/>
          </a:p>
          <a:p>
            <a:r>
              <a:rPr lang="en-GB" sz="2400" dirty="0"/>
              <a:t>Investments made in any part of minority concentrated town have been highlighted as if the major improvement has taken place in the areas where minority community resides</a:t>
            </a:r>
            <a:r>
              <a:rPr lang="en-GB" sz="2400" dirty="0" smtClean="0"/>
              <a:t>.</a:t>
            </a:r>
          </a:p>
          <a:p>
            <a:endParaRPr lang="en-GB" sz="2400" dirty="0" smtClean="0"/>
          </a:p>
          <a:p>
            <a:r>
              <a:rPr lang="en-GB" sz="2400" dirty="0"/>
              <a:t>As the area wise data of the investments for the cities are not available, one is no position to verify the claim/statistics</a:t>
            </a:r>
            <a:r>
              <a:rPr lang="en-GB" sz="2400" dirty="0" smtClean="0"/>
              <a:t>.</a:t>
            </a:r>
          </a:p>
          <a:p>
            <a:endParaRPr lang="en-GB" sz="2400" dirty="0" smtClean="0"/>
          </a:p>
          <a:p>
            <a:r>
              <a:rPr lang="en-GB" sz="2400" dirty="0"/>
              <a:t>At the national level, more than 20% of the total money allocated under the two sub-mission of </a:t>
            </a:r>
            <a:r>
              <a:rPr lang="en-GB" sz="2400" dirty="0" err="1"/>
              <a:t>JnNURM</a:t>
            </a:r>
            <a:r>
              <a:rPr lang="en-GB" sz="2400" dirty="0"/>
              <a:t> have gone to the towns and cities with substantial minority population. </a:t>
            </a:r>
            <a:endParaRPr lang="en-GB" sz="2400" dirty="0" smtClean="0"/>
          </a:p>
          <a:p>
            <a:endParaRPr lang="en-GB" sz="2400" dirty="0" smtClean="0"/>
          </a:p>
          <a:p>
            <a:r>
              <a:rPr lang="en-GB" sz="2400" dirty="0" smtClean="0"/>
              <a:t>In </a:t>
            </a:r>
            <a:r>
              <a:rPr lang="en-GB" sz="2400" dirty="0"/>
              <a:t>actual terms, the investment was to the tune of </a:t>
            </a:r>
            <a:endParaRPr lang="en-GB" sz="2400" dirty="0" smtClean="0"/>
          </a:p>
          <a:p>
            <a:r>
              <a:rPr lang="en-GB" sz="2400" dirty="0" smtClean="0">
                <a:solidFill>
                  <a:srgbClr val="FF0000"/>
                </a:solidFill>
              </a:rPr>
              <a:t>Rs.6,368.52 </a:t>
            </a:r>
            <a:r>
              <a:rPr lang="en-GB" sz="2400" dirty="0"/>
              <a:t>crore in 2007-08 </a:t>
            </a:r>
            <a:endParaRPr lang="en-GB" sz="2400" dirty="0" smtClean="0"/>
          </a:p>
          <a:p>
            <a:r>
              <a:rPr lang="en-GB" sz="2400" dirty="0" smtClean="0">
                <a:solidFill>
                  <a:srgbClr val="FF0000"/>
                </a:solidFill>
              </a:rPr>
              <a:t>Rs.7,254.84 </a:t>
            </a:r>
            <a:r>
              <a:rPr lang="en-GB" sz="2400" dirty="0">
                <a:solidFill>
                  <a:srgbClr val="FF0000"/>
                </a:solidFill>
              </a:rPr>
              <a:t>crore </a:t>
            </a:r>
            <a:r>
              <a:rPr lang="en-GB" sz="2400" dirty="0"/>
              <a:t>in </a:t>
            </a:r>
            <a:r>
              <a:rPr lang="en-GB" sz="2400" dirty="0" smtClean="0"/>
              <a:t>2012-13</a:t>
            </a:r>
          </a:p>
          <a:p>
            <a:endParaRPr lang="en-GB" sz="2400" dirty="0"/>
          </a:p>
        </p:txBody>
      </p:sp>
    </p:spTree>
    <p:extLst>
      <p:ext uri="{BB962C8B-B14F-4D97-AF65-F5344CB8AC3E}">
        <p14:creationId xmlns:p14="http://schemas.microsoft.com/office/powerpoint/2010/main" val="406520696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370110"/>
            <a:ext cx="8911687" cy="698504"/>
          </a:xfrm>
        </p:spPr>
        <p:txBody>
          <a:bodyPr/>
          <a:lstStyle/>
          <a:p>
            <a:r>
              <a:rPr lang="en-GB" b="1" dirty="0"/>
              <a:t>Communal </a:t>
            </a:r>
            <a:r>
              <a:rPr lang="en-GB" b="1" dirty="0" smtClean="0"/>
              <a:t>Harmony</a:t>
            </a:r>
            <a:endParaRPr lang="en-GB" dirty="0"/>
          </a:p>
        </p:txBody>
      </p:sp>
      <p:sp>
        <p:nvSpPr>
          <p:cNvPr id="3" name="Content Placeholder 2"/>
          <p:cNvSpPr>
            <a:spLocks noGrp="1"/>
          </p:cNvSpPr>
          <p:nvPr>
            <p:ph idx="1"/>
          </p:nvPr>
        </p:nvSpPr>
        <p:spPr>
          <a:xfrm>
            <a:off x="1671782" y="941613"/>
            <a:ext cx="9667730" cy="5611587"/>
          </a:xfrm>
        </p:spPr>
        <p:txBody>
          <a:bodyPr>
            <a:noAutofit/>
          </a:bodyPr>
          <a:lstStyle/>
          <a:p>
            <a:r>
              <a:rPr lang="en-GB" sz="2400" dirty="0" smtClean="0"/>
              <a:t>security </a:t>
            </a:r>
            <a:r>
              <a:rPr lang="en-GB" sz="2400" dirty="0"/>
              <a:t>and development are essential to the goals of inclusion and social justice, </a:t>
            </a:r>
            <a:endParaRPr lang="en-GB" sz="2400" dirty="0" smtClean="0"/>
          </a:p>
          <a:p>
            <a:endParaRPr lang="en-GB" sz="2400" dirty="0" smtClean="0"/>
          </a:p>
          <a:p>
            <a:r>
              <a:rPr lang="en-GB" sz="2400" dirty="0" smtClean="0"/>
              <a:t>the </a:t>
            </a:r>
            <a:r>
              <a:rPr lang="en-GB" sz="2400" dirty="0"/>
              <a:t>PMs New 15 Point Programme commits to – Prevention of communal incidents (point 13) Prosecution for communal offences (point 14), and Rehabilitation of victims of communal riots (point 15</a:t>
            </a:r>
            <a:r>
              <a:rPr lang="en-GB" sz="2400" dirty="0" smtClean="0"/>
              <a:t>)</a:t>
            </a:r>
          </a:p>
          <a:p>
            <a:endParaRPr lang="en-GB" sz="2400" dirty="0"/>
          </a:p>
          <a:p>
            <a:r>
              <a:rPr lang="en-GB" sz="2400" dirty="0">
                <a:solidFill>
                  <a:srgbClr val="FF0000"/>
                </a:solidFill>
              </a:rPr>
              <a:t>We find this commitment has been repeatedly breached</a:t>
            </a:r>
            <a:r>
              <a:rPr lang="en-GB" sz="2400" dirty="0"/>
              <a:t>. </a:t>
            </a:r>
            <a:endParaRPr lang="en-GB" sz="2400" dirty="0" smtClean="0"/>
          </a:p>
          <a:p>
            <a:endParaRPr lang="en-GB" sz="2400" dirty="0" smtClean="0"/>
          </a:p>
          <a:p>
            <a:r>
              <a:rPr lang="en-GB" sz="2400" dirty="0" smtClean="0"/>
              <a:t>Incidents </a:t>
            </a:r>
            <a:r>
              <a:rPr lang="en-GB" sz="2400" dirty="0"/>
              <a:t>of communal violence continue to occur creating an environment of deep insecurity among </a:t>
            </a:r>
            <a:r>
              <a:rPr lang="en-GB" sz="2400" dirty="0" smtClean="0"/>
              <a:t>minorities</a:t>
            </a:r>
          </a:p>
        </p:txBody>
      </p:sp>
    </p:spTree>
    <p:extLst>
      <p:ext uri="{BB962C8B-B14F-4D97-AF65-F5344CB8AC3E}">
        <p14:creationId xmlns:p14="http://schemas.microsoft.com/office/powerpoint/2010/main" val="55275277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cstate="print">
            <a:extLst>
              <a:ext uri="{28A0092B-C50C-407E-A947-70E740481C1C}">
                <a14:useLocalDpi xmlns:a14="http://schemas.microsoft.com/office/drawing/2010/main" val="0"/>
              </a:ext>
            </a:extLst>
          </a:blip>
          <a:srcRect l="5171" t="12464" r="5971" b="25715"/>
          <a:stretch/>
        </p:blipFill>
        <p:spPr bwMode="auto">
          <a:xfrm>
            <a:off x="512064" y="618816"/>
            <a:ext cx="5791200" cy="6086784"/>
          </a:xfrm>
          <a:prstGeom prst="rect">
            <a:avLst/>
          </a:prstGeom>
          <a:ln>
            <a:solidFill>
              <a:schemeClr val="tx1"/>
            </a:solidFill>
          </a:ln>
          <a:extLst>
            <a:ext uri="{53640926-AAD7-44D8-BBD7-CCE9431645EC}">
              <a14:shadowObscured xmlns:a14="http://schemas.microsoft.com/office/drawing/2010/main"/>
            </a:ext>
          </a:extLst>
        </p:spPr>
      </p:pic>
      <p:pic>
        <p:nvPicPr>
          <p:cNvPr id="5" name="Picture 4"/>
          <p:cNvPicPr/>
          <p:nvPr/>
        </p:nvPicPr>
        <p:blipFill rotWithShape="1">
          <a:blip r:embed="rId3" cstate="print">
            <a:extLst>
              <a:ext uri="{28A0092B-C50C-407E-A947-70E740481C1C}">
                <a14:useLocalDpi xmlns:a14="http://schemas.microsoft.com/office/drawing/2010/main" val="0"/>
              </a:ext>
            </a:extLst>
          </a:blip>
          <a:srcRect l="5172" t="12464" r="5970" b="25549"/>
          <a:stretch/>
        </p:blipFill>
        <p:spPr bwMode="auto">
          <a:xfrm>
            <a:off x="6461760" y="618816"/>
            <a:ext cx="5413249" cy="6086785"/>
          </a:xfrm>
          <a:prstGeom prst="rect">
            <a:avLst/>
          </a:prstGeom>
          <a:ln>
            <a:solidFill>
              <a:schemeClr val="tx1"/>
            </a:solidFill>
          </a:ln>
          <a:extLst>
            <a:ext uri="{53640926-AAD7-44D8-BBD7-CCE9431645EC}">
              <a14:shadowObscured xmlns:a14="http://schemas.microsoft.com/office/drawing/2010/main"/>
            </a:ext>
          </a:extLst>
        </p:spPr>
      </p:pic>
      <p:sp>
        <p:nvSpPr>
          <p:cNvPr id="6" name="Rectangle 5"/>
          <p:cNvSpPr/>
          <p:nvPr/>
        </p:nvSpPr>
        <p:spPr>
          <a:xfrm>
            <a:off x="1844482" y="249484"/>
            <a:ext cx="2847254" cy="369332"/>
          </a:xfrm>
          <a:prstGeom prst="rect">
            <a:avLst/>
          </a:prstGeom>
        </p:spPr>
        <p:txBody>
          <a:bodyPr wrap="none">
            <a:spAutoFit/>
          </a:bodyPr>
          <a:lstStyle/>
          <a:p>
            <a:r>
              <a:rPr lang="en-GB" dirty="0" smtClean="0">
                <a:effectLst/>
                <a:latin typeface="Calibri" panose="020F0502020204030204" pitchFamily="34" charset="0"/>
                <a:ea typeface="Calibri" panose="020F0502020204030204" pitchFamily="34" charset="0"/>
                <a:cs typeface="Times New Roman" panose="02020603050405020304" pitchFamily="18" charset="0"/>
              </a:rPr>
              <a:t>Number of riots, 1900-1946 </a:t>
            </a:r>
            <a:endParaRPr lang="en-GB" dirty="0"/>
          </a:p>
        </p:txBody>
      </p:sp>
      <p:sp>
        <p:nvSpPr>
          <p:cNvPr id="7" name="Rectangle 6"/>
          <p:cNvSpPr/>
          <p:nvPr/>
        </p:nvSpPr>
        <p:spPr>
          <a:xfrm>
            <a:off x="7859815" y="249484"/>
            <a:ext cx="2794355" cy="369332"/>
          </a:xfrm>
          <a:prstGeom prst="rect">
            <a:avLst/>
          </a:prstGeom>
        </p:spPr>
        <p:txBody>
          <a:bodyPr wrap="none">
            <a:spAutoFit/>
          </a:bodyPr>
          <a:lstStyle/>
          <a:p>
            <a:r>
              <a:rPr lang="en-GB" dirty="0" smtClean="0">
                <a:effectLst/>
                <a:latin typeface="Calibri" panose="020F0502020204030204" pitchFamily="34" charset="0"/>
                <a:ea typeface="Calibri" panose="020F0502020204030204" pitchFamily="34" charset="0"/>
                <a:cs typeface="Times New Roman" panose="02020603050405020304" pitchFamily="18" charset="0"/>
              </a:rPr>
              <a:t>Number of riots, 1947-1955</a:t>
            </a:r>
            <a:endParaRPr lang="en-GB" dirty="0"/>
          </a:p>
        </p:txBody>
      </p:sp>
    </p:spTree>
    <p:extLst>
      <p:ext uri="{BB962C8B-B14F-4D97-AF65-F5344CB8AC3E}">
        <p14:creationId xmlns:p14="http://schemas.microsoft.com/office/powerpoint/2010/main" val="5503861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cstate="print">
            <a:extLst>
              <a:ext uri="{28A0092B-C50C-407E-A947-70E740481C1C}">
                <a14:useLocalDpi xmlns:a14="http://schemas.microsoft.com/office/drawing/2010/main" val="0"/>
              </a:ext>
            </a:extLst>
          </a:blip>
          <a:srcRect l="5642" t="12631" r="7381" b="25549"/>
          <a:stretch/>
        </p:blipFill>
        <p:spPr bwMode="auto">
          <a:xfrm>
            <a:off x="573024" y="544639"/>
            <a:ext cx="5279135" cy="6052103"/>
          </a:xfrm>
          <a:prstGeom prst="rect">
            <a:avLst/>
          </a:prstGeom>
          <a:ln>
            <a:solidFill>
              <a:schemeClr val="tx1"/>
            </a:solidFill>
          </a:ln>
          <a:extLst>
            <a:ext uri="{53640926-AAD7-44D8-BBD7-CCE9431645EC}">
              <a14:shadowObscured xmlns:a14="http://schemas.microsoft.com/office/drawing/2010/main"/>
            </a:ext>
          </a:extLst>
        </p:spPr>
      </p:pic>
      <p:pic>
        <p:nvPicPr>
          <p:cNvPr id="5" name="Picture 4"/>
          <p:cNvPicPr/>
          <p:nvPr/>
        </p:nvPicPr>
        <p:blipFill rotWithShape="1">
          <a:blip r:embed="rId3" cstate="print">
            <a:extLst>
              <a:ext uri="{28A0092B-C50C-407E-A947-70E740481C1C}">
                <a14:useLocalDpi xmlns:a14="http://schemas.microsoft.com/office/drawing/2010/main" val="0"/>
              </a:ext>
            </a:extLst>
          </a:blip>
          <a:srcRect l="5407" t="12298" r="7146" b="25382"/>
          <a:stretch/>
        </p:blipFill>
        <p:spPr bwMode="auto">
          <a:xfrm>
            <a:off x="5974080" y="544639"/>
            <a:ext cx="5827776" cy="6052103"/>
          </a:xfrm>
          <a:prstGeom prst="rect">
            <a:avLst/>
          </a:prstGeom>
          <a:ln>
            <a:solidFill>
              <a:schemeClr val="tx1"/>
            </a:solidFill>
          </a:ln>
          <a:extLst>
            <a:ext uri="{53640926-AAD7-44D8-BBD7-CCE9431645EC}">
              <a14:shadowObscured xmlns:a14="http://schemas.microsoft.com/office/drawing/2010/main"/>
            </a:ext>
          </a:extLst>
        </p:spPr>
      </p:pic>
      <p:sp>
        <p:nvSpPr>
          <p:cNvPr id="6" name="Rectangle 5"/>
          <p:cNvSpPr/>
          <p:nvPr/>
        </p:nvSpPr>
        <p:spPr>
          <a:xfrm>
            <a:off x="7609010" y="175307"/>
            <a:ext cx="2794355" cy="369332"/>
          </a:xfrm>
          <a:prstGeom prst="rect">
            <a:avLst/>
          </a:prstGeom>
        </p:spPr>
        <p:txBody>
          <a:bodyPr wrap="none">
            <a:spAutoFit/>
          </a:bodyPr>
          <a:lstStyle/>
          <a:p>
            <a:r>
              <a:rPr lang="en-GB" dirty="0" smtClean="0">
                <a:effectLst/>
                <a:latin typeface="Calibri" panose="020F0502020204030204" pitchFamily="34" charset="0"/>
                <a:ea typeface="Calibri" panose="020F0502020204030204" pitchFamily="34" charset="0"/>
                <a:cs typeface="Times New Roman" panose="02020603050405020304" pitchFamily="18" charset="0"/>
              </a:rPr>
              <a:t>Number of riots, 1981-2013</a:t>
            </a:r>
            <a:endParaRPr lang="en-GB" dirty="0"/>
          </a:p>
        </p:txBody>
      </p:sp>
      <p:sp>
        <p:nvSpPr>
          <p:cNvPr id="7" name="Rectangle 6"/>
          <p:cNvSpPr/>
          <p:nvPr/>
        </p:nvSpPr>
        <p:spPr>
          <a:xfrm>
            <a:off x="1768720" y="175307"/>
            <a:ext cx="2917786" cy="369332"/>
          </a:xfrm>
          <a:prstGeom prst="rect">
            <a:avLst/>
          </a:prstGeom>
        </p:spPr>
        <p:txBody>
          <a:bodyPr wrap="none">
            <a:spAutoFit/>
          </a:bodyPr>
          <a:lstStyle/>
          <a:p>
            <a:r>
              <a:rPr lang="en-GB" dirty="0" smtClean="0">
                <a:effectLst/>
                <a:latin typeface="Calibri" panose="020F0502020204030204" pitchFamily="34" charset="0"/>
                <a:ea typeface="Calibri" panose="020F0502020204030204" pitchFamily="34" charset="0"/>
                <a:cs typeface="Times New Roman" panose="02020603050405020304" pitchFamily="18" charset="0"/>
              </a:rPr>
              <a:t>Number of riots, 1956--1980 </a:t>
            </a:r>
            <a:endParaRPr lang="en-GB" dirty="0"/>
          </a:p>
        </p:txBody>
      </p:sp>
    </p:spTree>
    <p:extLst>
      <p:ext uri="{BB962C8B-B14F-4D97-AF65-F5344CB8AC3E}">
        <p14:creationId xmlns:p14="http://schemas.microsoft.com/office/powerpoint/2010/main" val="20809302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328549"/>
            <a:ext cx="10515600" cy="646811"/>
          </a:xfrm>
          <a:solidFill>
            <a:schemeClr val="accent2">
              <a:lumMod val="40000"/>
              <a:lumOff val="60000"/>
            </a:schemeClr>
          </a:solidFill>
        </p:spPr>
        <p:txBody>
          <a:bodyPr>
            <a:normAutofit/>
          </a:bodyPr>
          <a:lstStyle/>
          <a:p>
            <a:pPr algn="ctr"/>
            <a:r>
              <a:rPr lang="en-US" dirty="0" smtClean="0"/>
              <a:t>Top Five cities in riots</a:t>
            </a:r>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3974136823"/>
              </p:ext>
            </p:extLst>
          </p:nvPr>
        </p:nvGraphicFramePr>
        <p:xfrm>
          <a:off x="1062180" y="1246910"/>
          <a:ext cx="10319052" cy="2668711"/>
        </p:xfrm>
        <a:graphic>
          <a:graphicData uri="http://schemas.openxmlformats.org/drawingml/2006/table">
            <a:tbl>
              <a:tblPr firstRow="1" firstCol="1" bandRow="1">
                <a:tableStyleId>{93296810-A885-4BE3-A3E7-6D5BEEA58F35}</a:tableStyleId>
              </a:tblPr>
              <a:tblGrid>
                <a:gridCol w="701167">
                  <a:extLst>
                    <a:ext uri="{9D8B030D-6E8A-4147-A177-3AD203B41FA5}">
                      <a16:colId xmlns:a16="http://schemas.microsoft.com/office/drawing/2014/main" val="20000"/>
                    </a:ext>
                  </a:extLst>
                </a:gridCol>
                <a:gridCol w="1192289">
                  <a:extLst>
                    <a:ext uri="{9D8B030D-6E8A-4147-A177-3AD203B41FA5}">
                      <a16:colId xmlns:a16="http://schemas.microsoft.com/office/drawing/2014/main" val="20001"/>
                    </a:ext>
                  </a:extLst>
                </a:gridCol>
                <a:gridCol w="1080655">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gridCol w="1320800">
                  <a:extLst>
                    <a:ext uri="{9D8B030D-6E8A-4147-A177-3AD203B41FA5}">
                      <a16:colId xmlns:a16="http://schemas.microsoft.com/office/drawing/2014/main" val="20004"/>
                    </a:ext>
                  </a:extLst>
                </a:gridCol>
                <a:gridCol w="1351507">
                  <a:extLst>
                    <a:ext uri="{9D8B030D-6E8A-4147-A177-3AD203B41FA5}">
                      <a16:colId xmlns:a16="http://schemas.microsoft.com/office/drawing/2014/main" val="20005"/>
                    </a:ext>
                  </a:extLst>
                </a:gridCol>
                <a:gridCol w="1045135">
                  <a:extLst>
                    <a:ext uri="{9D8B030D-6E8A-4147-A177-3AD203B41FA5}">
                      <a16:colId xmlns:a16="http://schemas.microsoft.com/office/drawing/2014/main" val="20006"/>
                    </a:ext>
                  </a:extLst>
                </a:gridCol>
                <a:gridCol w="1058364">
                  <a:extLst>
                    <a:ext uri="{9D8B030D-6E8A-4147-A177-3AD203B41FA5}">
                      <a16:colId xmlns:a16="http://schemas.microsoft.com/office/drawing/2014/main" val="20007"/>
                    </a:ext>
                  </a:extLst>
                </a:gridCol>
                <a:gridCol w="1045135">
                  <a:extLst>
                    <a:ext uri="{9D8B030D-6E8A-4147-A177-3AD203B41FA5}">
                      <a16:colId xmlns:a16="http://schemas.microsoft.com/office/drawing/2014/main" val="20008"/>
                    </a:ext>
                  </a:extLst>
                </a:gridCol>
              </a:tblGrid>
              <a:tr h="842259">
                <a:tc rowSpan="2">
                  <a:txBody>
                    <a:bodyPr/>
                    <a:lstStyle/>
                    <a:p>
                      <a:pPr>
                        <a:lnSpc>
                          <a:spcPct val="107000"/>
                        </a:lnSpc>
                        <a:spcAft>
                          <a:spcPts val="0"/>
                        </a:spcAft>
                      </a:pPr>
                      <a:r>
                        <a:rPr lang="en-GB" sz="1600" dirty="0">
                          <a:effectLst/>
                        </a:rPr>
                        <a:t>Rank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600" dirty="0">
                          <a:effectLst/>
                        </a:rPr>
                        <a:t>Town/city</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600" dirty="0">
                          <a:effectLst/>
                        </a:rPr>
                        <a:t>No. of incidence</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600">
                          <a:effectLst/>
                        </a:rPr>
                        <a:t>Town/city</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600" dirty="0">
                          <a:effectLst/>
                        </a:rPr>
                        <a:t>Persons killed</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600" dirty="0">
                          <a:effectLst/>
                        </a:rPr>
                        <a:t>Town/city</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600" dirty="0">
                          <a:effectLst/>
                        </a:rPr>
                        <a:t>Persons injured</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600">
                          <a:effectLst/>
                        </a:rPr>
                        <a:t>Town/city</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600">
                          <a:effectLst/>
                        </a:rPr>
                        <a:t>Duration</a:t>
                      </a:r>
                    </a:p>
                    <a:p>
                      <a:pPr algn="ctr">
                        <a:lnSpc>
                          <a:spcPct val="107000"/>
                        </a:lnSpc>
                        <a:spcAft>
                          <a:spcPts val="0"/>
                        </a:spcAft>
                      </a:pPr>
                      <a:r>
                        <a:rPr lang="en-GB" sz="1600">
                          <a:effectLst/>
                        </a:rPr>
                        <a:t>(Days)</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0">
                <a:tc vMerge="1">
                  <a:txBody>
                    <a:bodyPr/>
                    <a:lstStyle/>
                    <a:p>
                      <a:endParaRPr lang="en-GB"/>
                    </a:p>
                  </a:txBody>
                  <a:tcPr/>
                </a:tc>
                <a:tc>
                  <a:txBody>
                    <a:bodyPr/>
                    <a:lstStyle/>
                    <a:p>
                      <a:pPr>
                        <a:lnSpc>
                          <a:spcPct val="107000"/>
                        </a:lnSpc>
                        <a:spcAft>
                          <a:spcPts val="0"/>
                        </a:spcAft>
                      </a:pPr>
                      <a:r>
                        <a:rPr lang="en-GB" sz="1600">
                          <a:effectLst/>
                        </a:rPr>
                        <a:t>Total</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GB" sz="1600" dirty="0">
                          <a:effectLst/>
                        </a:rPr>
                        <a:t>405</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600">
                          <a:effectLst/>
                        </a:rPr>
                        <a:t>Total</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GB" sz="1600">
                          <a:effectLst/>
                        </a:rPr>
                        <a:t>6755</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600">
                          <a:effectLst/>
                        </a:rPr>
                        <a:t>Total</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GB" sz="1600" dirty="0">
                          <a:effectLst/>
                        </a:rPr>
                        <a:t>26609</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600">
                          <a:effectLst/>
                        </a:rPr>
                        <a:t>Total</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GB" sz="1600" dirty="0">
                          <a:effectLst/>
                        </a:rPr>
                        <a:t>527</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0">
                <a:tc>
                  <a:txBody>
                    <a:bodyPr/>
                    <a:lstStyle/>
                    <a:p>
                      <a:pPr algn="r">
                        <a:lnSpc>
                          <a:spcPct val="107000"/>
                        </a:lnSpc>
                        <a:spcAft>
                          <a:spcPts val="0"/>
                        </a:spcAft>
                      </a:pPr>
                      <a:r>
                        <a:rPr lang="en-GB" sz="1600">
                          <a:effectLst/>
                        </a:rPr>
                        <a:t>1</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600">
                          <a:effectLst/>
                        </a:rPr>
                        <a:t>Mumbai</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GB" sz="1600" dirty="0">
                          <a:effectLst/>
                        </a:rPr>
                        <a:t>29</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600" dirty="0">
                          <a:effectLst/>
                        </a:rPr>
                        <a:t>Kolkata</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GB" sz="1600" dirty="0">
                          <a:effectLst/>
                        </a:rPr>
                        <a:t>4290</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600">
                          <a:effectLst/>
                        </a:rPr>
                        <a:t>Kolkata</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GB" sz="1600" dirty="0">
                          <a:effectLst/>
                        </a:rPr>
                        <a:t>12415</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600">
                          <a:effectLst/>
                        </a:rPr>
                        <a:t>Mumbai</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GB" sz="1600">
                          <a:effectLst/>
                        </a:rPr>
                        <a:t>128</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0">
                <a:tc>
                  <a:txBody>
                    <a:bodyPr/>
                    <a:lstStyle/>
                    <a:p>
                      <a:pPr algn="r">
                        <a:lnSpc>
                          <a:spcPct val="107000"/>
                        </a:lnSpc>
                        <a:spcAft>
                          <a:spcPts val="0"/>
                        </a:spcAft>
                      </a:pPr>
                      <a:r>
                        <a:rPr lang="en-GB" sz="1600">
                          <a:effectLst/>
                        </a:rPr>
                        <a:t>2</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600">
                          <a:effectLst/>
                        </a:rPr>
                        <a:t>Kolkata</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GB" sz="1600" dirty="0">
                          <a:effectLst/>
                        </a:rPr>
                        <a:t>26</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600">
                          <a:effectLst/>
                        </a:rPr>
                        <a:t>Mumbai</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GB" sz="1600">
                          <a:effectLst/>
                        </a:rPr>
                        <a:t>844</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600">
                          <a:effectLst/>
                        </a:rPr>
                        <a:t>Mumbai</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GB" sz="1600" dirty="0">
                          <a:effectLst/>
                        </a:rPr>
                        <a:t>5761</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600">
                          <a:effectLst/>
                        </a:rPr>
                        <a:t>Kolkata</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GB" sz="1600">
                          <a:effectLst/>
                        </a:rPr>
                        <a:t>92</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0">
                <a:tc>
                  <a:txBody>
                    <a:bodyPr/>
                    <a:lstStyle/>
                    <a:p>
                      <a:pPr algn="r">
                        <a:lnSpc>
                          <a:spcPct val="107000"/>
                        </a:lnSpc>
                        <a:spcAft>
                          <a:spcPts val="0"/>
                        </a:spcAft>
                      </a:pPr>
                      <a:r>
                        <a:rPr lang="en-GB" sz="1600">
                          <a:effectLst/>
                        </a:rPr>
                        <a:t>3</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600">
                          <a:effectLst/>
                        </a:rPr>
                        <a:t>Allahabad</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GB" sz="1600" dirty="0">
                          <a:effectLst/>
                        </a:rPr>
                        <a:t>22</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600">
                          <a:effectLst/>
                        </a:rPr>
                        <a:t>Kanpur</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GB" sz="1600">
                          <a:effectLst/>
                        </a:rPr>
                        <a:t>428</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600">
                          <a:effectLst/>
                        </a:rPr>
                        <a:t>Kanpur</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GB" sz="1600" dirty="0">
                          <a:effectLst/>
                        </a:rPr>
                        <a:t>962</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600">
                          <a:effectLst/>
                        </a:rPr>
                        <a:t>Allahabad</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GB" sz="1600">
                          <a:effectLst/>
                        </a:rPr>
                        <a:t>26</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0">
                <a:tc>
                  <a:txBody>
                    <a:bodyPr/>
                    <a:lstStyle/>
                    <a:p>
                      <a:pPr algn="r">
                        <a:lnSpc>
                          <a:spcPct val="107000"/>
                        </a:lnSpc>
                        <a:spcAft>
                          <a:spcPts val="0"/>
                        </a:spcAft>
                      </a:pPr>
                      <a:r>
                        <a:rPr lang="en-GB" sz="1600">
                          <a:effectLst/>
                        </a:rPr>
                        <a:t>4</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600">
                          <a:effectLst/>
                        </a:rPr>
                        <a:t>Kanpur</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GB" sz="1600" dirty="0">
                          <a:effectLst/>
                        </a:rPr>
                        <a:t>19</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600" dirty="0" err="1">
                          <a:effectLst/>
                        </a:rPr>
                        <a:t>Garmukteswar</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GB" sz="1600" dirty="0">
                          <a:effectLst/>
                        </a:rPr>
                        <a:t>214</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600">
                          <a:effectLst/>
                        </a:rPr>
                        <a:t>Ahmedabad</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GB" sz="1600" dirty="0">
                          <a:effectLst/>
                        </a:rPr>
                        <a:t>704</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600">
                          <a:effectLst/>
                        </a:rPr>
                        <a:t>Kanpur</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GB" sz="1600" dirty="0">
                          <a:effectLst/>
                        </a:rPr>
                        <a:t>24</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296236106"/>
              </p:ext>
            </p:extLst>
          </p:nvPr>
        </p:nvGraphicFramePr>
        <p:xfrm>
          <a:off x="1143000" y="4358349"/>
          <a:ext cx="10393217" cy="2400227"/>
        </p:xfrm>
        <a:graphic>
          <a:graphicData uri="http://schemas.openxmlformats.org/drawingml/2006/table">
            <a:tbl>
              <a:tblPr firstRow="1" firstCol="1" bandRow="1">
                <a:tableStyleId>{7DF18680-E054-41AD-8BC1-D1AEF772440D}</a:tableStyleId>
              </a:tblPr>
              <a:tblGrid>
                <a:gridCol w="636456">
                  <a:extLst>
                    <a:ext uri="{9D8B030D-6E8A-4147-A177-3AD203B41FA5}">
                      <a16:colId xmlns:a16="http://schemas.microsoft.com/office/drawing/2014/main" val="20000"/>
                    </a:ext>
                  </a:extLst>
                </a:gridCol>
                <a:gridCol w="1666113">
                  <a:extLst>
                    <a:ext uri="{9D8B030D-6E8A-4147-A177-3AD203B41FA5}">
                      <a16:colId xmlns:a16="http://schemas.microsoft.com/office/drawing/2014/main" val="20001"/>
                    </a:ext>
                  </a:extLst>
                </a:gridCol>
                <a:gridCol w="1132958">
                  <a:extLst>
                    <a:ext uri="{9D8B030D-6E8A-4147-A177-3AD203B41FA5}">
                      <a16:colId xmlns:a16="http://schemas.microsoft.com/office/drawing/2014/main" val="20002"/>
                    </a:ext>
                  </a:extLst>
                </a:gridCol>
                <a:gridCol w="1266246">
                  <a:extLst>
                    <a:ext uri="{9D8B030D-6E8A-4147-A177-3AD203B41FA5}">
                      <a16:colId xmlns:a16="http://schemas.microsoft.com/office/drawing/2014/main" val="20003"/>
                    </a:ext>
                  </a:extLst>
                </a:gridCol>
                <a:gridCol w="1119628">
                  <a:extLst>
                    <a:ext uri="{9D8B030D-6E8A-4147-A177-3AD203B41FA5}">
                      <a16:colId xmlns:a16="http://schemas.microsoft.com/office/drawing/2014/main" val="20004"/>
                    </a:ext>
                  </a:extLst>
                </a:gridCol>
                <a:gridCol w="1452852">
                  <a:extLst>
                    <a:ext uri="{9D8B030D-6E8A-4147-A177-3AD203B41FA5}">
                      <a16:colId xmlns:a16="http://schemas.microsoft.com/office/drawing/2014/main" val="20005"/>
                    </a:ext>
                  </a:extLst>
                </a:gridCol>
                <a:gridCol w="1058399">
                  <a:extLst>
                    <a:ext uri="{9D8B030D-6E8A-4147-A177-3AD203B41FA5}">
                      <a16:colId xmlns:a16="http://schemas.microsoft.com/office/drawing/2014/main" val="20006"/>
                    </a:ext>
                  </a:extLst>
                </a:gridCol>
                <a:gridCol w="1282775">
                  <a:extLst>
                    <a:ext uri="{9D8B030D-6E8A-4147-A177-3AD203B41FA5}">
                      <a16:colId xmlns:a16="http://schemas.microsoft.com/office/drawing/2014/main" val="20007"/>
                    </a:ext>
                  </a:extLst>
                </a:gridCol>
                <a:gridCol w="777790">
                  <a:extLst>
                    <a:ext uri="{9D8B030D-6E8A-4147-A177-3AD203B41FA5}">
                      <a16:colId xmlns:a16="http://schemas.microsoft.com/office/drawing/2014/main" val="20008"/>
                    </a:ext>
                  </a:extLst>
                </a:gridCol>
              </a:tblGrid>
              <a:tr h="624831">
                <a:tc rowSpan="2">
                  <a:txBody>
                    <a:bodyPr/>
                    <a:lstStyle/>
                    <a:p>
                      <a:pPr>
                        <a:lnSpc>
                          <a:spcPct val="107000"/>
                        </a:lnSpc>
                        <a:spcAft>
                          <a:spcPts val="0"/>
                        </a:spcAft>
                      </a:pPr>
                      <a:r>
                        <a:rPr lang="en-GB" sz="1400" dirty="0">
                          <a:effectLst/>
                        </a:rPr>
                        <a:t>Rank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400" dirty="0">
                          <a:effectLst/>
                        </a:rPr>
                        <a:t>Town/city</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400" dirty="0">
                          <a:effectLst/>
                        </a:rPr>
                        <a:t>No. of incidence</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400">
                          <a:effectLst/>
                        </a:rPr>
                        <a:t>Town/city</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400">
                          <a:effectLst/>
                        </a:rPr>
                        <a:t>Persons killed</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400" dirty="0">
                          <a:effectLst/>
                        </a:rPr>
                        <a:t>Town/city</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400" dirty="0">
                          <a:effectLst/>
                        </a:rPr>
                        <a:t>Persons injured</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400">
                          <a:effectLst/>
                        </a:rPr>
                        <a:t>Town/city</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400">
                          <a:effectLst/>
                        </a:rPr>
                        <a:t>Duration</a:t>
                      </a:r>
                    </a:p>
                    <a:p>
                      <a:pPr algn="ctr">
                        <a:lnSpc>
                          <a:spcPct val="107000"/>
                        </a:lnSpc>
                        <a:spcAft>
                          <a:spcPts val="0"/>
                        </a:spcAft>
                      </a:pPr>
                      <a:r>
                        <a:rPr lang="en-GB" sz="1400">
                          <a:effectLst/>
                        </a:rPr>
                        <a:t>(Days)</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312415">
                <a:tc vMerge="1">
                  <a:txBody>
                    <a:bodyPr/>
                    <a:lstStyle/>
                    <a:p>
                      <a:endParaRPr lang="en-GB"/>
                    </a:p>
                  </a:txBody>
                  <a:tcPr/>
                </a:tc>
                <a:tc>
                  <a:txBody>
                    <a:bodyPr/>
                    <a:lstStyle/>
                    <a:p>
                      <a:pPr>
                        <a:lnSpc>
                          <a:spcPct val="107000"/>
                        </a:lnSpc>
                        <a:spcAft>
                          <a:spcPts val="0"/>
                        </a:spcAft>
                      </a:pPr>
                      <a:r>
                        <a:rPr lang="en-GB" sz="1400" dirty="0">
                          <a:effectLst/>
                        </a:rPr>
                        <a:t>Total</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GB" sz="1400" dirty="0">
                          <a:effectLst/>
                        </a:rPr>
                        <a:t>1590</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400">
                          <a:effectLst/>
                        </a:rPr>
                        <a:t>Total</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GB" sz="1400">
                          <a:effectLst/>
                        </a:rPr>
                        <a:t>12078</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400">
                          <a:effectLst/>
                        </a:rPr>
                        <a:t>Total</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GB" sz="1400" dirty="0">
                          <a:effectLst/>
                        </a:rPr>
                        <a:t>30806</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400">
                          <a:effectLst/>
                        </a:rPr>
                        <a:t>Total</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GB" sz="1400">
                          <a:effectLst/>
                        </a:rPr>
                        <a:t>2113</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262672">
                <a:tc>
                  <a:txBody>
                    <a:bodyPr/>
                    <a:lstStyle/>
                    <a:p>
                      <a:pPr algn="r">
                        <a:lnSpc>
                          <a:spcPct val="107000"/>
                        </a:lnSpc>
                        <a:spcAft>
                          <a:spcPts val="0"/>
                        </a:spcAft>
                      </a:pPr>
                      <a:r>
                        <a:rPr lang="en-GB" sz="1400">
                          <a:effectLst/>
                        </a:rPr>
                        <a:t>1</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400">
                          <a:effectLst/>
                        </a:rPr>
                        <a:t>Ahmedabad</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GB" sz="1400" dirty="0">
                          <a:effectLst/>
                        </a:rPr>
                        <a:t>93</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400">
                          <a:effectLst/>
                        </a:rPr>
                        <a:t>Ahmedabad</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GB" sz="1400">
                          <a:effectLst/>
                        </a:rPr>
                        <a:t>2202</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400">
                          <a:effectLst/>
                        </a:rPr>
                        <a:t>Ahmedabad</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GB" sz="1400" dirty="0">
                          <a:effectLst/>
                        </a:rPr>
                        <a:t>4872</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400">
                          <a:effectLst/>
                        </a:rPr>
                        <a:t>Ahmedabad</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GB" sz="1400">
                          <a:effectLst/>
                        </a:rPr>
                        <a:t>170</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312415">
                <a:tc>
                  <a:txBody>
                    <a:bodyPr/>
                    <a:lstStyle/>
                    <a:p>
                      <a:pPr algn="r">
                        <a:lnSpc>
                          <a:spcPct val="107000"/>
                        </a:lnSpc>
                        <a:spcAft>
                          <a:spcPts val="0"/>
                        </a:spcAft>
                      </a:pPr>
                      <a:r>
                        <a:rPr lang="en-GB" sz="1400">
                          <a:effectLst/>
                        </a:rPr>
                        <a:t>2</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400">
                          <a:effectLst/>
                        </a:rPr>
                        <a:t>Vadodara</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GB" sz="1400" dirty="0">
                          <a:effectLst/>
                        </a:rPr>
                        <a:t>64</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400">
                          <a:effectLst/>
                        </a:rPr>
                        <a:t>Delhi</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GB" sz="1400">
                          <a:effectLst/>
                        </a:rPr>
                        <a:t>2111</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400">
                          <a:effectLst/>
                        </a:rPr>
                        <a:t>Kolkata</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GB" sz="1400" dirty="0">
                          <a:effectLst/>
                        </a:rPr>
                        <a:t>2929</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400">
                          <a:effectLst/>
                        </a:rPr>
                        <a:t>Mumbai</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GB" sz="1400">
                          <a:effectLst/>
                        </a:rPr>
                        <a:t>104</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321569">
                <a:tc>
                  <a:txBody>
                    <a:bodyPr/>
                    <a:lstStyle/>
                    <a:p>
                      <a:pPr algn="r">
                        <a:lnSpc>
                          <a:spcPct val="107000"/>
                        </a:lnSpc>
                        <a:spcAft>
                          <a:spcPts val="0"/>
                        </a:spcAft>
                      </a:pPr>
                      <a:r>
                        <a:rPr lang="en-GB" sz="1400">
                          <a:effectLst/>
                        </a:rPr>
                        <a:t>3</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400">
                          <a:effectLst/>
                        </a:rPr>
                        <a:t>Mumbai</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GB" sz="1400" dirty="0">
                          <a:effectLst/>
                        </a:rPr>
                        <a:t>56</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400">
                          <a:effectLst/>
                        </a:rPr>
                        <a:t>Mumbai</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GB" sz="1400">
                          <a:effectLst/>
                        </a:rPr>
                        <a:t>1025</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400">
                          <a:effectLst/>
                        </a:rPr>
                        <a:t>Mumbai</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GB" sz="1400" dirty="0">
                          <a:effectLst/>
                        </a:rPr>
                        <a:t>2623</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400">
                          <a:effectLst/>
                        </a:rPr>
                        <a:t>Hyderabad</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GB" sz="1400">
                          <a:effectLst/>
                        </a:rPr>
                        <a:t>95</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312415">
                <a:tc>
                  <a:txBody>
                    <a:bodyPr/>
                    <a:lstStyle/>
                    <a:p>
                      <a:pPr algn="r">
                        <a:lnSpc>
                          <a:spcPct val="107000"/>
                        </a:lnSpc>
                        <a:spcAft>
                          <a:spcPts val="0"/>
                        </a:spcAft>
                      </a:pPr>
                      <a:r>
                        <a:rPr lang="en-GB" sz="1400" dirty="0">
                          <a:effectLst/>
                        </a:rPr>
                        <a:t>4</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400">
                          <a:effectLst/>
                        </a:rPr>
                        <a:t>Hyderabad</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GB" sz="1400" dirty="0">
                          <a:effectLst/>
                        </a:rPr>
                        <a:t>52</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400">
                          <a:effectLst/>
                        </a:rPr>
                        <a:t>Tarn Taran</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GB" sz="1400">
                          <a:effectLst/>
                        </a:rPr>
                        <a:t>900</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400">
                          <a:effectLst/>
                        </a:rPr>
                        <a:t>Hyderabad</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GB" sz="1400" dirty="0">
                          <a:effectLst/>
                        </a:rPr>
                        <a:t>1204</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400">
                          <a:effectLst/>
                        </a:rPr>
                        <a:t>Vadodara</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GB" sz="1400" dirty="0">
                          <a:effectLst/>
                        </a:rPr>
                        <a:t>86</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bl>
          </a:graphicData>
        </a:graphic>
      </p:graphicFrame>
      <p:sp>
        <p:nvSpPr>
          <p:cNvPr id="7" name="TextBox 6"/>
          <p:cNvSpPr txBox="1"/>
          <p:nvPr/>
        </p:nvSpPr>
        <p:spPr>
          <a:xfrm>
            <a:off x="5731210" y="956216"/>
            <a:ext cx="1191352" cy="369332"/>
          </a:xfrm>
          <a:prstGeom prst="rect">
            <a:avLst/>
          </a:prstGeom>
          <a:noFill/>
        </p:spPr>
        <p:txBody>
          <a:bodyPr wrap="none" rtlCol="0">
            <a:spAutoFit/>
          </a:bodyPr>
          <a:lstStyle/>
          <a:p>
            <a:r>
              <a:rPr lang="en-US" dirty="0" smtClean="0"/>
              <a:t>1901-1946</a:t>
            </a:r>
            <a:endParaRPr lang="en-GB" dirty="0"/>
          </a:p>
        </p:txBody>
      </p:sp>
      <p:sp>
        <p:nvSpPr>
          <p:cNvPr id="8" name="TextBox 7"/>
          <p:cNvSpPr txBox="1"/>
          <p:nvPr/>
        </p:nvSpPr>
        <p:spPr>
          <a:xfrm>
            <a:off x="5508706" y="3989017"/>
            <a:ext cx="1191352" cy="369332"/>
          </a:xfrm>
          <a:prstGeom prst="rect">
            <a:avLst/>
          </a:prstGeom>
          <a:noFill/>
        </p:spPr>
        <p:txBody>
          <a:bodyPr wrap="none" rtlCol="0">
            <a:spAutoFit/>
          </a:bodyPr>
          <a:lstStyle/>
          <a:p>
            <a:r>
              <a:rPr lang="en-US" dirty="0" smtClean="0"/>
              <a:t>1947-2013</a:t>
            </a:r>
            <a:endParaRPr lang="en-GB" dirty="0"/>
          </a:p>
        </p:txBody>
      </p:sp>
    </p:spTree>
    <p:extLst>
      <p:ext uri="{BB962C8B-B14F-4D97-AF65-F5344CB8AC3E}">
        <p14:creationId xmlns:p14="http://schemas.microsoft.com/office/powerpoint/2010/main" val="22270339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016" y="420910"/>
            <a:ext cx="8911687" cy="678217"/>
          </a:xfrm>
        </p:spPr>
        <p:txBody>
          <a:bodyPr>
            <a:normAutofit fontScale="90000"/>
          </a:bodyPr>
          <a:lstStyle/>
          <a:p>
            <a:r>
              <a:rPr lang="en-IN" dirty="0" smtClean="0"/>
              <a:t>WW Hunter’s Study of Muslims’ Exclusion</a:t>
            </a:r>
            <a:endParaRPr lang="en-IN" dirty="0"/>
          </a:p>
        </p:txBody>
      </p:sp>
      <p:sp>
        <p:nvSpPr>
          <p:cNvPr id="3" name="Content Placeholder 2"/>
          <p:cNvSpPr>
            <a:spLocks noGrp="1"/>
          </p:cNvSpPr>
          <p:nvPr>
            <p:ph idx="1"/>
          </p:nvPr>
        </p:nvSpPr>
        <p:spPr>
          <a:xfrm>
            <a:off x="1542473" y="1403927"/>
            <a:ext cx="9962139" cy="5273964"/>
          </a:xfrm>
        </p:spPr>
        <p:txBody>
          <a:bodyPr>
            <a:normAutofit/>
          </a:bodyPr>
          <a:lstStyle/>
          <a:p>
            <a:r>
              <a:rPr lang="en-GB" sz="2400" dirty="0"/>
              <a:t>The proportion of the race a century ago had the monopoly of Government, has now fallen to less than one-twenty-third of the whole administrative body. This too, in the gazette appointments, where the distribution of patronage is closely watched. In the less conspicuous office establishments in the Presidency Town, the exclusion of the </a:t>
            </a:r>
            <a:r>
              <a:rPr lang="en-GB" sz="2400" dirty="0" err="1"/>
              <a:t>Mussalmans</a:t>
            </a:r>
            <a:r>
              <a:rPr lang="en-GB" sz="2400" dirty="0"/>
              <a:t> is even more complete. In one extensive department on the other day it was discovered that there was not a single employee who could read the </a:t>
            </a:r>
            <a:r>
              <a:rPr lang="en-GB" sz="2400" dirty="0" err="1"/>
              <a:t>Mussalman</a:t>
            </a:r>
            <a:r>
              <a:rPr lang="en-GB" sz="2400" dirty="0"/>
              <a:t> dialect; and, in fact, there is now scarcely a government office of Calcutta in which a </a:t>
            </a:r>
            <a:r>
              <a:rPr lang="en-GB" sz="2400" dirty="0" err="1"/>
              <a:t>Muhammeden</a:t>
            </a:r>
            <a:r>
              <a:rPr lang="en-GB" sz="2400" dirty="0"/>
              <a:t> can hope for any post above the rank of porter, messenger, filler of inkpots and mender of pens” (Hunter 2002:162). </a:t>
            </a:r>
            <a:endParaRPr lang="en-IN" sz="2400" dirty="0"/>
          </a:p>
        </p:txBody>
      </p:sp>
    </p:spTree>
    <p:extLst>
      <p:ext uri="{BB962C8B-B14F-4D97-AF65-F5344CB8AC3E}">
        <p14:creationId xmlns:p14="http://schemas.microsoft.com/office/powerpoint/2010/main" val="21717433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9814" y="243110"/>
            <a:ext cx="10074729" cy="976090"/>
          </a:xfrm>
        </p:spPr>
        <p:txBody>
          <a:bodyPr>
            <a:normAutofit fontScale="90000"/>
          </a:bodyPr>
          <a:lstStyle/>
          <a:p>
            <a:r>
              <a:rPr lang="en-GB" b="1" dirty="0"/>
              <a:t>Other Welfare Programmes for Minorities by MoMA</a:t>
            </a:r>
            <a:endParaRPr lang="en-GB" dirty="0"/>
          </a:p>
        </p:txBody>
      </p:sp>
      <p:sp>
        <p:nvSpPr>
          <p:cNvPr id="3" name="Content Placeholder 2"/>
          <p:cNvSpPr>
            <a:spLocks noGrp="1"/>
          </p:cNvSpPr>
          <p:nvPr>
            <p:ph idx="1"/>
          </p:nvPr>
        </p:nvSpPr>
        <p:spPr>
          <a:xfrm>
            <a:off x="2589212" y="1219200"/>
            <a:ext cx="8915400" cy="5377543"/>
          </a:xfrm>
        </p:spPr>
        <p:txBody>
          <a:bodyPr>
            <a:noAutofit/>
          </a:bodyPr>
          <a:lstStyle/>
          <a:p>
            <a:r>
              <a:rPr lang="en-GB" sz="2000" dirty="0" err="1"/>
              <a:t>Maulana</a:t>
            </a:r>
            <a:r>
              <a:rPr lang="en-GB" sz="2000" dirty="0"/>
              <a:t> Azad </a:t>
            </a:r>
            <a:r>
              <a:rPr lang="en-GB" sz="2000" dirty="0" err="1"/>
              <a:t>Sehat</a:t>
            </a:r>
            <a:r>
              <a:rPr lang="en-GB" sz="2000" dirty="0"/>
              <a:t> </a:t>
            </a:r>
            <a:r>
              <a:rPr lang="en-GB" sz="2000" dirty="0" smtClean="0"/>
              <a:t>Scheme</a:t>
            </a:r>
            <a:endParaRPr lang="en-GB" sz="2000" dirty="0"/>
          </a:p>
          <a:p>
            <a:r>
              <a:rPr lang="en-GB" sz="2000" dirty="0"/>
              <a:t>Scheme for Support for Minority Students clearing Prelim conducted by UPSC, Staff Selection Commission, State Public Service Commissions, </a:t>
            </a:r>
            <a:r>
              <a:rPr lang="en-GB" sz="2000" dirty="0" err="1" smtClean="0"/>
              <a:t>etc</a:t>
            </a:r>
            <a:endParaRPr lang="en-GB" sz="2000" dirty="0"/>
          </a:p>
          <a:p>
            <a:r>
              <a:rPr lang="en-GB" sz="2000" dirty="0"/>
              <a:t>Minority Cyber Gram Programme (MCGY</a:t>
            </a:r>
            <a:r>
              <a:rPr lang="en-GB" sz="2000" dirty="0" smtClean="0"/>
              <a:t>)</a:t>
            </a:r>
          </a:p>
          <a:p>
            <a:r>
              <a:rPr lang="en-GB" sz="2000" dirty="0" err="1"/>
              <a:t>Nalanda</a:t>
            </a:r>
            <a:r>
              <a:rPr lang="en-GB" sz="2000" dirty="0"/>
              <a:t> Project – A Faculty Development Programme for Minorities’ Higher Education </a:t>
            </a:r>
            <a:r>
              <a:rPr lang="en-GB" sz="2000" dirty="0" smtClean="0"/>
              <a:t>Institutions</a:t>
            </a:r>
          </a:p>
          <a:p>
            <a:r>
              <a:rPr lang="en-GB" sz="2000" dirty="0" err="1"/>
              <a:t>Padho</a:t>
            </a:r>
            <a:r>
              <a:rPr lang="en-GB" sz="2000" dirty="0"/>
              <a:t> </a:t>
            </a:r>
            <a:r>
              <a:rPr lang="en-GB" sz="2000" dirty="0" err="1"/>
              <a:t>Pardesh</a:t>
            </a:r>
            <a:r>
              <a:rPr lang="en-GB" sz="2000" dirty="0"/>
              <a:t> -- Scheme of Interest Subsidy on Educational Loans for Overseas Studies for Students belonging to the Minority </a:t>
            </a:r>
            <a:r>
              <a:rPr lang="en-GB" sz="2000" dirty="0" smtClean="0"/>
              <a:t>Communities</a:t>
            </a:r>
          </a:p>
          <a:p>
            <a:r>
              <a:rPr lang="en-GB" sz="2000" dirty="0" err="1"/>
              <a:t>Nai</a:t>
            </a:r>
            <a:r>
              <a:rPr lang="en-GB" sz="2000" dirty="0"/>
              <a:t> </a:t>
            </a:r>
            <a:r>
              <a:rPr lang="en-GB" sz="2000" dirty="0" err="1"/>
              <a:t>Roshni</a:t>
            </a:r>
            <a:r>
              <a:rPr lang="en-GB" sz="2000" dirty="0"/>
              <a:t>: The Scheme for Leadership Development of  Minority </a:t>
            </a:r>
            <a:r>
              <a:rPr lang="en-GB" sz="2000" dirty="0" smtClean="0"/>
              <a:t>Women</a:t>
            </a:r>
          </a:p>
          <a:p>
            <a:r>
              <a:rPr lang="en-GB" sz="2000" dirty="0" err="1"/>
              <a:t>Seekho</a:t>
            </a:r>
            <a:r>
              <a:rPr lang="en-GB" sz="2000" dirty="0"/>
              <a:t> </a:t>
            </a:r>
            <a:r>
              <a:rPr lang="en-GB" sz="2000" dirty="0" err="1"/>
              <a:t>aur</a:t>
            </a:r>
            <a:r>
              <a:rPr lang="en-GB" sz="2000" dirty="0"/>
              <a:t> </a:t>
            </a:r>
            <a:r>
              <a:rPr lang="en-GB" sz="2000" dirty="0" err="1"/>
              <a:t>Kamao</a:t>
            </a:r>
            <a:r>
              <a:rPr lang="en-GB" sz="2000" dirty="0"/>
              <a:t> (Earn and Earn) - A Skill Development Initiative for Minorities</a:t>
            </a:r>
          </a:p>
        </p:txBody>
      </p:sp>
    </p:spTree>
    <p:extLst>
      <p:ext uri="{BB962C8B-B14F-4D97-AF65-F5344CB8AC3E}">
        <p14:creationId xmlns:p14="http://schemas.microsoft.com/office/powerpoint/2010/main" val="188401730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38175"/>
          </a:xfrm>
          <a:solidFill>
            <a:schemeClr val="accent4">
              <a:lumMod val="40000"/>
              <a:lumOff val="60000"/>
            </a:schemeClr>
          </a:solidFill>
        </p:spPr>
        <p:txBody>
          <a:bodyPr>
            <a:normAutofit fontScale="90000"/>
          </a:bodyPr>
          <a:lstStyle/>
          <a:p>
            <a:pPr algn="ctr"/>
            <a:r>
              <a:rPr lang="en-US" dirty="0"/>
              <a:t>Institution building </a:t>
            </a:r>
            <a:r>
              <a:rPr lang="en-US" dirty="0" smtClean="0"/>
              <a:t>by UPA Government</a:t>
            </a:r>
            <a:endParaRPr lang="en-GB" dirty="0"/>
          </a:p>
        </p:txBody>
      </p:sp>
      <p:sp>
        <p:nvSpPr>
          <p:cNvPr id="3" name="Content Placeholder 2"/>
          <p:cNvSpPr>
            <a:spLocks noGrp="1"/>
          </p:cNvSpPr>
          <p:nvPr>
            <p:ph idx="1"/>
          </p:nvPr>
        </p:nvSpPr>
        <p:spPr>
          <a:xfrm>
            <a:off x="1338942" y="1257299"/>
            <a:ext cx="10466615" cy="5453743"/>
          </a:xfrm>
        </p:spPr>
        <p:txBody>
          <a:bodyPr>
            <a:normAutofit/>
          </a:bodyPr>
          <a:lstStyle/>
          <a:p>
            <a:pPr marL="514350" indent="-514350">
              <a:buFont typeface="+mj-lt"/>
              <a:buAutoNum type="arabicPeriod"/>
            </a:pPr>
            <a:r>
              <a:rPr lang="en-GB" sz="2000" dirty="0" smtClean="0"/>
              <a:t>MoMA in 2006; state level dept.</a:t>
            </a:r>
          </a:p>
          <a:p>
            <a:pPr marL="514350" indent="-514350">
              <a:buFont typeface="+mj-lt"/>
              <a:buAutoNum type="arabicPeriod"/>
            </a:pPr>
            <a:r>
              <a:rPr lang="en-GB" sz="2000" dirty="0" smtClean="0">
                <a:solidFill>
                  <a:srgbClr val="FF0000"/>
                </a:solidFill>
              </a:rPr>
              <a:t>National </a:t>
            </a:r>
            <a:r>
              <a:rPr lang="en-GB" sz="2000" dirty="0">
                <a:solidFill>
                  <a:srgbClr val="FF0000"/>
                </a:solidFill>
              </a:rPr>
              <a:t>Commission for Minority Educational Institutions Act </a:t>
            </a:r>
            <a:r>
              <a:rPr lang="en-GB" sz="2000" dirty="0" smtClean="0">
                <a:solidFill>
                  <a:srgbClr val="FF0000"/>
                </a:solidFill>
              </a:rPr>
              <a:t>2004</a:t>
            </a:r>
            <a:endParaRPr lang="en-GB" sz="2000" dirty="0" smtClean="0"/>
          </a:p>
          <a:p>
            <a:pPr marL="514350" indent="-514350">
              <a:buFont typeface="+mj-lt"/>
              <a:buAutoNum type="arabicPeriod"/>
            </a:pPr>
            <a:r>
              <a:rPr lang="en-GB" sz="2000" dirty="0" smtClean="0"/>
              <a:t>Amendment </a:t>
            </a:r>
            <a:r>
              <a:rPr lang="en-GB" sz="2000" dirty="0"/>
              <a:t>of Central </a:t>
            </a:r>
            <a:r>
              <a:rPr lang="en-GB" sz="2000" dirty="0" err="1"/>
              <a:t>Wakf</a:t>
            </a:r>
            <a:r>
              <a:rPr lang="en-GB" sz="2000" dirty="0"/>
              <a:t> Act 1995 </a:t>
            </a:r>
            <a:endParaRPr lang="en-GB" sz="2000" dirty="0" smtClean="0"/>
          </a:p>
          <a:p>
            <a:pPr marL="514350" indent="-514350">
              <a:buFont typeface="+mj-lt"/>
              <a:buAutoNum type="arabicPeriod"/>
            </a:pPr>
            <a:r>
              <a:rPr lang="en-GB" sz="2000" dirty="0" smtClean="0"/>
              <a:t>Establishment </a:t>
            </a:r>
            <a:r>
              <a:rPr lang="en-GB" sz="2000" dirty="0"/>
              <a:t>of </a:t>
            </a:r>
            <a:r>
              <a:rPr lang="en-GB" sz="2000" dirty="0" err="1"/>
              <a:t>Wakf</a:t>
            </a:r>
            <a:r>
              <a:rPr lang="en-GB" sz="2000" dirty="0"/>
              <a:t> Development Corporation, </a:t>
            </a:r>
            <a:endParaRPr lang="en-GB" sz="2000" dirty="0" smtClean="0"/>
          </a:p>
          <a:p>
            <a:pPr marL="514350" indent="-514350">
              <a:buFont typeface="+mj-lt"/>
              <a:buAutoNum type="arabicPeriod"/>
            </a:pPr>
            <a:r>
              <a:rPr lang="en-GB" sz="2000" dirty="0" smtClean="0"/>
              <a:t>Establishment </a:t>
            </a:r>
            <a:r>
              <a:rPr lang="en-GB" sz="2000" dirty="0"/>
              <a:t>of 3 new centres of Aligarh Muslim University at </a:t>
            </a:r>
            <a:r>
              <a:rPr lang="en-GB" sz="2000" dirty="0" err="1"/>
              <a:t>Malkapuram</a:t>
            </a:r>
            <a:r>
              <a:rPr lang="en-GB" sz="2000" dirty="0"/>
              <a:t>, </a:t>
            </a:r>
            <a:r>
              <a:rPr lang="en-GB" sz="2000" dirty="0" err="1"/>
              <a:t>Mushirabad</a:t>
            </a:r>
            <a:r>
              <a:rPr lang="en-GB" sz="2000" dirty="0"/>
              <a:t> and </a:t>
            </a:r>
            <a:r>
              <a:rPr lang="en-GB" sz="2000" dirty="0" err="1"/>
              <a:t>Kishanganj</a:t>
            </a:r>
            <a:r>
              <a:rPr lang="en-GB" sz="2000" dirty="0" smtClean="0"/>
              <a:t>, </a:t>
            </a:r>
          </a:p>
          <a:p>
            <a:pPr marL="514350" indent="-514350">
              <a:buFont typeface="+mj-lt"/>
              <a:buAutoNum type="arabicPeriod"/>
            </a:pPr>
            <a:r>
              <a:rPr lang="en-GB" sz="2000" dirty="0" smtClean="0"/>
              <a:t>Revamping </a:t>
            </a:r>
            <a:r>
              <a:rPr lang="en-GB" sz="2000" dirty="0"/>
              <a:t>of Prime Minister’s 15 Point Programme </a:t>
            </a:r>
            <a:r>
              <a:rPr lang="en-GB" sz="2000" dirty="0" err="1" smtClean="0"/>
              <a:t>MsDP</a:t>
            </a:r>
            <a:r>
              <a:rPr lang="en-GB" sz="2000" dirty="0" smtClean="0"/>
              <a:t> </a:t>
            </a:r>
            <a:r>
              <a:rPr lang="en-GB" sz="2000" dirty="0"/>
              <a:t>for the welfare of Minorities, </a:t>
            </a:r>
            <a:endParaRPr lang="en-GB" sz="2000" dirty="0" smtClean="0"/>
          </a:p>
          <a:p>
            <a:pPr marL="514350" indent="-514350">
              <a:buFont typeface="+mj-lt"/>
              <a:buAutoNum type="arabicPeriod"/>
            </a:pPr>
            <a:endParaRPr lang="en-US" sz="2000" dirty="0"/>
          </a:p>
          <a:p>
            <a:pPr marL="514350" indent="-514350">
              <a:buFont typeface="+mj-lt"/>
              <a:buAutoNum type="arabicPeriod"/>
            </a:pPr>
            <a:endParaRPr lang="en-GB" sz="2000" dirty="0" smtClean="0"/>
          </a:p>
          <a:p>
            <a:pPr marL="0" indent="0">
              <a:buNone/>
            </a:pPr>
            <a:r>
              <a:rPr lang="en-GB" sz="2000" dirty="0" smtClean="0"/>
              <a:t>Many </a:t>
            </a:r>
            <a:r>
              <a:rPr lang="en-GB" sz="2000" dirty="0"/>
              <a:t>of the state governments have even moved much </a:t>
            </a:r>
            <a:r>
              <a:rPr lang="en-GB" sz="2000" dirty="0" smtClean="0"/>
              <a:t>further</a:t>
            </a:r>
            <a:endParaRPr lang="en-GB" sz="2000" dirty="0"/>
          </a:p>
        </p:txBody>
      </p:sp>
    </p:spTree>
    <p:extLst>
      <p:ext uri="{BB962C8B-B14F-4D97-AF65-F5344CB8AC3E}">
        <p14:creationId xmlns:p14="http://schemas.microsoft.com/office/powerpoint/2010/main" val="96651980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3486" y="199567"/>
            <a:ext cx="9741126" cy="740233"/>
          </a:xfrm>
        </p:spPr>
        <p:txBody>
          <a:bodyPr>
            <a:normAutofit/>
          </a:bodyPr>
          <a:lstStyle/>
          <a:p>
            <a:r>
              <a:rPr lang="en-GB" b="1" dirty="0"/>
              <a:t>Key concerns related to </a:t>
            </a:r>
            <a:r>
              <a:rPr lang="en-GB" b="1" dirty="0" smtClean="0"/>
              <a:t>PM15PP</a:t>
            </a:r>
            <a:endParaRPr lang="en-GB" b="1" dirty="0"/>
          </a:p>
        </p:txBody>
      </p:sp>
      <p:sp>
        <p:nvSpPr>
          <p:cNvPr id="3" name="Content Placeholder 2"/>
          <p:cNvSpPr>
            <a:spLocks noGrp="1"/>
          </p:cNvSpPr>
          <p:nvPr>
            <p:ph idx="1"/>
          </p:nvPr>
        </p:nvSpPr>
        <p:spPr>
          <a:xfrm>
            <a:off x="1117601" y="939801"/>
            <a:ext cx="10741890" cy="5640614"/>
          </a:xfrm>
        </p:spPr>
        <p:txBody>
          <a:bodyPr>
            <a:noAutofit/>
          </a:bodyPr>
          <a:lstStyle/>
          <a:p>
            <a:r>
              <a:rPr lang="en-GB" b="1" dirty="0" smtClean="0"/>
              <a:t>It is possible </a:t>
            </a:r>
            <a:r>
              <a:rPr lang="en-GB" b="1" dirty="0"/>
              <a:t>for benefits to reach a geographical unit, without specifically reaching the minority population of that </a:t>
            </a:r>
            <a:r>
              <a:rPr lang="en-GB" b="1" dirty="0" smtClean="0"/>
              <a:t>unit</a:t>
            </a:r>
            <a:endParaRPr lang="en-GB" dirty="0"/>
          </a:p>
          <a:p>
            <a:endParaRPr lang="en-GB" dirty="0" smtClean="0"/>
          </a:p>
          <a:p>
            <a:r>
              <a:rPr lang="en-GB" b="1" dirty="0" smtClean="0"/>
              <a:t>Monitoring </a:t>
            </a:r>
            <a:r>
              <a:rPr lang="en-GB" b="1" dirty="0"/>
              <a:t>and oversight is done by State and District level committees constituted for this </a:t>
            </a:r>
            <a:r>
              <a:rPr lang="en-GB" b="1" dirty="0" smtClean="0"/>
              <a:t>purpose</a:t>
            </a:r>
            <a:r>
              <a:rPr lang="en-GB" b="1" dirty="0"/>
              <a:t> </a:t>
            </a:r>
            <a:r>
              <a:rPr lang="en-GB" b="1" dirty="0" smtClean="0"/>
              <a:t>--- but ineffective</a:t>
            </a:r>
          </a:p>
          <a:p>
            <a:endParaRPr lang="en-GB" dirty="0" smtClean="0"/>
          </a:p>
          <a:p>
            <a:endParaRPr lang="en-GB" dirty="0" smtClean="0"/>
          </a:p>
          <a:p>
            <a:r>
              <a:rPr lang="en-GB" b="1" dirty="0"/>
              <a:t>The wording of PM 15PP has also been quite vague </a:t>
            </a:r>
            <a:r>
              <a:rPr lang="en-GB" dirty="0"/>
              <a:t>in some respects. </a:t>
            </a:r>
            <a:endParaRPr lang="en-GB" dirty="0" smtClean="0"/>
          </a:p>
          <a:p>
            <a:pPr lvl="1"/>
            <a:r>
              <a:rPr lang="en-GB" sz="1800" dirty="0" smtClean="0"/>
              <a:t>It </a:t>
            </a:r>
            <a:r>
              <a:rPr lang="en-GB" sz="1800" dirty="0"/>
              <a:t>uses ‘</a:t>
            </a:r>
            <a:r>
              <a:rPr lang="en-GB" sz="1800" dirty="0">
                <a:solidFill>
                  <a:srgbClr val="FF0000"/>
                </a:solidFill>
              </a:rPr>
              <a:t>certain percentage of physical and financial targets</a:t>
            </a:r>
            <a:r>
              <a:rPr lang="en-GB" sz="1800" dirty="0"/>
              <a:t>’ </a:t>
            </a:r>
            <a:r>
              <a:rPr lang="en-GB" sz="1800" dirty="0" smtClean="0"/>
              <a:t>or </a:t>
            </a:r>
          </a:p>
          <a:p>
            <a:pPr lvl="1"/>
            <a:r>
              <a:rPr lang="en-GB" sz="1800" dirty="0" smtClean="0"/>
              <a:t>‘</a:t>
            </a:r>
            <a:r>
              <a:rPr lang="en-GB" sz="1800" dirty="0">
                <a:solidFill>
                  <a:srgbClr val="FF0000"/>
                </a:solidFill>
              </a:rPr>
              <a:t>appropriate percentage</a:t>
            </a:r>
            <a:r>
              <a:rPr lang="en-GB" sz="1800" dirty="0"/>
              <a:t>’ of resources are targeted for the minorities. </a:t>
            </a:r>
            <a:endParaRPr lang="en-GB" sz="1800" dirty="0" smtClean="0"/>
          </a:p>
          <a:p>
            <a:pPr lvl="1"/>
            <a:r>
              <a:rPr lang="en-GB" sz="1800" dirty="0" smtClean="0"/>
              <a:t>In </a:t>
            </a:r>
            <a:r>
              <a:rPr lang="en-GB" sz="1800" dirty="0"/>
              <a:t>addition, for employment </a:t>
            </a:r>
            <a:r>
              <a:rPr lang="en-GB" sz="1800" dirty="0" smtClean="0"/>
              <a:t>-- </a:t>
            </a:r>
            <a:r>
              <a:rPr lang="en-GB" sz="1800" dirty="0"/>
              <a:t>‘</a:t>
            </a:r>
            <a:r>
              <a:rPr lang="en-GB" sz="1800" dirty="0">
                <a:solidFill>
                  <a:srgbClr val="FF0000"/>
                </a:solidFill>
              </a:rPr>
              <a:t>special consideration</a:t>
            </a:r>
            <a:r>
              <a:rPr lang="en-GB" sz="1800" dirty="0"/>
              <a:t>’ will be given to minorities. </a:t>
            </a:r>
            <a:endParaRPr lang="en-GB" sz="1800" dirty="0" smtClean="0"/>
          </a:p>
          <a:p>
            <a:pPr lvl="1"/>
            <a:endParaRPr lang="en-GB" sz="1800" dirty="0" smtClean="0"/>
          </a:p>
          <a:p>
            <a:r>
              <a:rPr lang="en-GB" dirty="0" smtClean="0"/>
              <a:t>What </a:t>
            </a:r>
            <a:r>
              <a:rPr lang="en-GB" dirty="0"/>
              <a:t>this </a:t>
            </a:r>
            <a:r>
              <a:rPr lang="en-GB" dirty="0">
                <a:solidFill>
                  <a:srgbClr val="FF0000"/>
                </a:solidFill>
              </a:rPr>
              <a:t>‘special consideration’ means without any legal backing</a:t>
            </a:r>
            <a:r>
              <a:rPr lang="en-GB" dirty="0"/>
              <a:t>? </a:t>
            </a:r>
            <a:endParaRPr lang="en-GB" dirty="0" smtClean="0"/>
          </a:p>
          <a:p>
            <a:pPr lvl="1"/>
            <a:r>
              <a:rPr lang="en-GB" sz="1800" dirty="0" smtClean="0"/>
              <a:t>This </a:t>
            </a:r>
            <a:r>
              <a:rPr lang="en-GB" sz="1800" dirty="0"/>
              <a:t>lack of clarity also contributes to the lethargy, indifference and confusion in implementation of the schemes. </a:t>
            </a:r>
          </a:p>
          <a:p>
            <a:endParaRPr lang="en-GB" dirty="0"/>
          </a:p>
        </p:txBody>
      </p:sp>
    </p:spTree>
    <p:extLst>
      <p:ext uri="{BB962C8B-B14F-4D97-AF65-F5344CB8AC3E}">
        <p14:creationId xmlns:p14="http://schemas.microsoft.com/office/powerpoint/2010/main" val="180303151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600" y="123824"/>
            <a:ext cx="10515600" cy="663575"/>
          </a:xfrm>
        </p:spPr>
        <p:txBody>
          <a:bodyPr>
            <a:normAutofit/>
          </a:bodyPr>
          <a:lstStyle/>
          <a:p>
            <a:pPr algn="ctr"/>
            <a:r>
              <a:rPr lang="en-GB" b="1" dirty="0"/>
              <a:t>Key Concerns related to </a:t>
            </a:r>
            <a:r>
              <a:rPr lang="en-GB" b="1" dirty="0" err="1"/>
              <a:t>MsDP</a:t>
            </a:r>
            <a:endParaRPr lang="en-GB" b="1" dirty="0"/>
          </a:p>
        </p:txBody>
      </p:sp>
      <p:sp>
        <p:nvSpPr>
          <p:cNvPr id="3" name="Content Placeholder 2"/>
          <p:cNvSpPr>
            <a:spLocks noGrp="1"/>
          </p:cNvSpPr>
          <p:nvPr>
            <p:ph idx="1"/>
          </p:nvPr>
        </p:nvSpPr>
        <p:spPr>
          <a:xfrm>
            <a:off x="1436914" y="914399"/>
            <a:ext cx="10433956" cy="5842001"/>
          </a:xfrm>
        </p:spPr>
        <p:txBody>
          <a:bodyPr>
            <a:normAutofit/>
          </a:bodyPr>
          <a:lstStyle/>
          <a:p>
            <a:r>
              <a:rPr lang="en-GB" sz="2000" dirty="0" smtClean="0"/>
              <a:t>District </a:t>
            </a:r>
            <a:r>
              <a:rPr lang="en-GB" sz="2000" dirty="0"/>
              <a:t>Planning Committees being dominated by </a:t>
            </a:r>
            <a:r>
              <a:rPr lang="en-GB" sz="2000" dirty="0" smtClean="0"/>
              <a:t>non-experts </a:t>
            </a:r>
            <a:r>
              <a:rPr lang="en-GB" sz="2000" dirty="0"/>
              <a:t>and economically and politically powerful and being non-responsive, </a:t>
            </a:r>
            <a:endParaRPr lang="en-GB" sz="2000" dirty="0" smtClean="0"/>
          </a:p>
          <a:p>
            <a:pPr lvl="1"/>
            <a:r>
              <a:rPr lang="en-GB" sz="1800" dirty="0" smtClean="0">
                <a:solidFill>
                  <a:srgbClr val="FF0000"/>
                </a:solidFill>
              </a:rPr>
              <a:t>non-submission </a:t>
            </a:r>
            <a:r>
              <a:rPr lang="en-GB" sz="1800" dirty="0">
                <a:solidFill>
                  <a:srgbClr val="FF0000"/>
                </a:solidFill>
              </a:rPr>
              <a:t>of detailed project plan by the state governments </a:t>
            </a:r>
            <a:r>
              <a:rPr lang="en-GB" sz="1800" dirty="0"/>
              <a:t>for allocation of funds, </a:t>
            </a:r>
            <a:endParaRPr lang="en-GB" sz="1800" dirty="0" smtClean="0"/>
          </a:p>
          <a:p>
            <a:pPr lvl="1"/>
            <a:r>
              <a:rPr lang="en-GB" sz="1800" dirty="0" smtClean="0">
                <a:solidFill>
                  <a:srgbClr val="FF0000"/>
                </a:solidFill>
              </a:rPr>
              <a:t>lack </a:t>
            </a:r>
            <a:r>
              <a:rPr lang="en-GB" sz="1800" dirty="0">
                <a:solidFill>
                  <a:srgbClr val="FF0000"/>
                </a:solidFill>
              </a:rPr>
              <a:t>of allocation of sufficient funds</a:t>
            </a:r>
            <a:r>
              <a:rPr lang="en-GB" sz="1800" dirty="0" smtClean="0"/>
              <a:t>,</a:t>
            </a:r>
          </a:p>
          <a:p>
            <a:pPr lvl="1"/>
            <a:r>
              <a:rPr lang="en-GB" sz="1800" dirty="0" smtClean="0">
                <a:solidFill>
                  <a:srgbClr val="FF0000"/>
                </a:solidFill>
              </a:rPr>
              <a:t> Lack of monitor </a:t>
            </a:r>
            <a:r>
              <a:rPr lang="en-GB" sz="1800" dirty="0">
                <a:solidFill>
                  <a:srgbClr val="FF0000"/>
                </a:solidFill>
              </a:rPr>
              <a:t>the programmes</a:t>
            </a:r>
            <a:r>
              <a:rPr lang="en-GB" sz="1800" dirty="0"/>
              <a:t>, </a:t>
            </a:r>
            <a:endParaRPr lang="en-GB" sz="1800" dirty="0" smtClean="0"/>
          </a:p>
          <a:p>
            <a:pPr lvl="1"/>
            <a:r>
              <a:rPr lang="en-GB" sz="1800" dirty="0" smtClean="0">
                <a:solidFill>
                  <a:srgbClr val="FF0000"/>
                </a:solidFill>
              </a:rPr>
              <a:t>Lack of disaggregated on schemes</a:t>
            </a:r>
            <a:r>
              <a:rPr lang="en-GB" sz="1800" dirty="0" smtClean="0"/>
              <a:t>.</a:t>
            </a:r>
          </a:p>
          <a:p>
            <a:pPr lvl="1"/>
            <a:endParaRPr lang="en-US" sz="1800" dirty="0" smtClean="0"/>
          </a:p>
          <a:p>
            <a:pPr lvl="1"/>
            <a:endParaRPr lang="en-US" sz="1800" dirty="0" smtClean="0"/>
          </a:p>
          <a:p>
            <a:r>
              <a:rPr lang="en-GB" sz="2000" dirty="0"/>
              <a:t>Many of these concerns related to </a:t>
            </a:r>
            <a:r>
              <a:rPr lang="en-GB" sz="2000" dirty="0" err="1"/>
              <a:t>MsDP</a:t>
            </a:r>
            <a:r>
              <a:rPr lang="en-GB" sz="2000" dirty="0"/>
              <a:t> in Eleventh Five Year Plan have been addressed in Twelfth Five Year Plan by </a:t>
            </a:r>
            <a:endParaRPr lang="en-GB" sz="2000" dirty="0" smtClean="0"/>
          </a:p>
          <a:p>
            <a:pPr lvl="1"/>
            <a:r>
              <a:rPr lang="en-GB" sz="1800" dirty="0" smtClean="0"/>
              <a:t>adopting </a:t>
            </a:r>
            <a:r>
              <a:rPr lang="en-GB" sz="1800" dirty="0"/>
              <a:t>blocks as unit of scheme implementation, </a:t>
            </a:r>
            <a:endParaRPr lang="en-GB" sz="1800" dirty="0" smtClean="0"/>
          </a:p>
          <a:p>
            <a:pPr lvl="1"/>
            <a:r>
              <a:rPr lang="en-GB" sz="1800" dirty="0" smtClean="0"/>
              <a:t>sharpening </a:t>
            </a:r>
            <a:r>
              <a:rPr lang="en-GB" sz="1800" dirty="0"/>
              <a:t>focus on minority concentrated villages </a:t>
            </a:r>
            <a:r>
              <a:rPr lang="en-GB" sz="1800" dirty="0" smtClean="0"/>
              <a:t>and</a:t>
            </a:r>
          </a:p>
          <a:p>
            <a:pPr lvl="1"/>
            <a:r>
              <a:rPr lang="en-GB" sz="1800" dirty="0" smtClean="0"/>
              <a:t> </a:t>
            </a:r>
            <a:r>
              <a:rPr lang="en-GB" sz="1800" dirty="0"/>
              <a:t>allowing substantial share of funds to be used for beneficiary oriented programmes. </a:t>
            </a:r>
            <a:endParaRPr lang="en-GB" sz="1800" dirty="0" smtClean="0"/>
          </a:p>
        </p:txBody>
      </p:sp>
    </p:spTree>
    <p:extLst>
      <p:ext uri="{BB962C8B-B14F-4D97-AF65-F5344CB8AC3E}">
        <p14:creationId xmlns:p14="http://schemas.microsoft.com/office/powerpoint/2010/main" val="570485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190495"/>
            <a:ext cx="8911687" cy="533405"/>
          </a:xfrm>
        </p:spPr>
        <p:txBody>
          <a:bodyPr>
            <a:normAutofit fontScale="90000"/>
          </a:bodyPr>
          <a:lstStyle/>
          <a:p>
            <a:pPr algn="ctr"/>
            <a:r>
              <a:rPr lang="en-GB" b="1" dirty="0"/>
              <a:t>Minority Budget </a:t>
            </a:r>
            <a:endParaRPr lang="en-GB" dirty="0"/>
          </a:p>
        </p:txBody>
      </p:sp>
      <p:sp>
        <p:nvSpPr>
          <p:cNvPr id="3" name="Content Placeholder 2"/>
          <p:cNvSpPr>
            <a:spLocks noGrp="1"/>
          </p:cNvSpPr>
          <p:nvPr>
            <p:ph idx="1"/>
          </p:nvPr>
        </p:nvSpPr>
        <p:spPr>
          <a:xfrm>
            <a:off x="1460500" y="838200"/>
            <a:ext cx="10044112" cy="5742214"/>
          </a:xfrm>
        </p:spPr>
        <p:txBody>
          <a:bodyPr>
            <a:noAutofit/>
          </a:bodyPr>
          <a:lstStyle/>
          <a:p>
            <a:r>
              <a:rPr lang="en-GB" dirty="0" smtClean="0">
                <a:solidFill>
                  <a:srgbClr val="FF0000"/>
                </a:solidFill>
              </a:rPr>
              <a:t>Lack of budget framework</a:t>
            </a:r>
            <a:r>
              <a:rPr lang="en-GB" dirty="0" smtClean="0"/>
              <a:t>: Channelizing resources </a:t>
            </a:r>
            <a:r>
              <a:rPr lang="en-GB" dirty="0"/>
              <a:t>through </a:t>
            </a:r>
            <a:r>
              <a:rPr lang="en-GB" dirty="0" smtClean="0"/>
              <a:t>PM </a:t>
            </a:r>
            <a:r>
              <a:rPr lang="en-GB" dirty="0"/>
              <a:t>15 </a:t>
            </a:r>
            <a:r>
              <a:rPr lang="en-GB" dirty="0" smtClean="0"/>
              <a:t>PP and </a:t>
            </a:r>
            <a:r>
              <a:rPr lang="en-GB" dirty="0" err="1" smtClean="0"/>
              <a:t>MsDP</a:t>
            </a:r>
            <a:endParaRPr lang="en-GB" dirty="0"/>
          </a:p>
          <a:p>
            <a:r>
              <a:rPr lang="en-GB" dirty="0" smtClean="0"/>
              <a:t>Allocations </a:t>
            </a:r>
            <a:r>
              <a:rPr lang="en-GB" dirty="0"/>
              <a:t>made by CSS under 15 PP are notional, </a:t>
            </a:r>
            <a:endParaRPr lang="en-GB" dirty="0" smtClean="0"/>
          </a:p>
          <a:p>
            <a:pPr lvl="1"/>
            <a:r>
              <a:rPr lang="en-GB" sz="1800" dirty="0" smtClean="0"/>
              <a:t>the </a:t>
            </a:r>
            <a:r>
              <a:rPr lang="en-GB" sz="1800" dirty="0"/>
              <a:t>reason being that in most of the schemes actual expenditure and disaggregated beneficiary data on different religious minority groups are not available. </a:t>
            </a:r>
            <a:endParaRPr lang="en-GB" sz="1800" dirty="0" smtClean="0"/>
          </a:p>
          <a:p>
            <a:pPr lvl="1"/>
            <a:endParaRPr lang="en-GB" sz="1800" dirty="0" smtClean="0"/>
          </a:p>
          <a:p>
            <a:r>
              <a:rPr lang="en-GB" dirty="0" smtClean="0">
                <a:solidFill>
                  <a:srgbClr val="FF0000"/>
                </a:solidFill>
              </a:rPr>
              <a:t>In </a:t>
            </a:r>
            <a:r>
              <a:rPr lang="en-GB" dirty="0">
                <a:solidFill>
                  <a:srgbClr val="FF0000"/>
                </a:solidFill>
              </a:rPr>
              <a:t>the Eleventh Plan period, total allocations for minorities accounted for about 6 per cent of the total plan outlay </a:t>
            </a:r>
            <a:endParaRPr lang="en-GB" dirty="0" smtClean="0">
              <a:solidFill>
                <a:srgbClr val="FF0000"/>
              </a:solidFill>
            </a:endParaRPr>
          </a:p>
          <a:p>
            <a:pPr lvl="1"/>
            <a:r>
              <a:rPr lang="en-GB" sz="1800" dirty="0" smtClean="0"/>
              <a:t>that </a:t>
            </a:r>
            <a:r>
              <a:rPr lang="en-GB" sz="1800" dirty="0"/>
              <a:t>includes central sector plan and central assistance to state plan. </a:t>
            </a:r>
            <a:endParaRPr lang="en-GB" sz="1800" dirty="0" smtClean="0"/>
          </a:p>
          <a:p>
            <a:pPr lvl="1"/>
            <a:endParaRPr lang="en-US" sz="1800" dirty="0"/>
          </a:p>
          <a:p>
            <a:r>
              <a:rPr lang="en-GB" dirty="0" smtClean="0"/>
              <a:t>It </a:t>
            </a:r>
            <a:r>
              <a:rPr lang="en-GB" dirty="0"/>
              <a:t>may be noted that only </a:t>
            </a:r>
            <a:r>
              <a:rPr lang="en-GB" dirty="0">
                <a:solidFill>
                  <a:srgbClr val="FF0000"/>
                </a:solidFill>
              </a:rPr>
              <a:t>0.7 percent of total Plan Fund of the Union Budget 2014-15 has been earmarked for development minorities by MoMA and other line Ministries, </a:t>
            </a:r>
            <a:endParaRPr lang="en-GB" dirty="0" smtClean="0">
              <a:solidFill>
                <a:srgbClr val="FF0000"/>
              </a:solidFill>
            </a:endParaRPr>
          </a:p>
          <a:p>
            <a:pPr lvl="1"/>
            <a:r>
              <a:rPr lang="en-GB" sz="1800" dirty="0" smtClean="0"/>
              <a:t>whereas </a:t>
            </a:r>
            <a:r>
              <a:rPr lang="en-GB" sz="1800" dirty="0"/>
              <a:t>the religious minorities constitute about 19 percent of total population as per census 2001</a:t>
            </a:r>
            <a:r>
              <a:rPr lang="en-GB" sz="1800" dirty="0" smtClean="0"/>
              <a:t>.</a:t>
            </a:r>
          </a:p>
          <a:p>
            <a:endParaRPr lang="en-GB" dirty="0"/>
          </a:p>
        </p:txBody>
      </p:sp>
    </p:spTree>
    <p:extLst>
      <p:ext uri="{BB962C8B-B14F-4D97-AF65-F5344CB8AC3E}">
        <p14:creationId xmlns:p14="http://schemas.microsoft.com/office/powerpoint/2010/main" val="21771501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190495"/>
            <a:ext cx="8911687" cy="763819"/>
          </a:xfrm>
        </p:spPr>
        <p:txBody>
          <a:bodyPr/>
          <a:lstStyle/>
          <a:p>
            <a:pPr algn="ctr"/>
            <a:r>
              <a:rPr lang="en-GB" b="1" dirty="0" smtClean="0"/>
              <a:t>….Minority </a:t>
            </a:r>
            <a:r>
              <a:rPr lang="en-GB" b="1" dirty="0"/>
              <a:t>Budget </a:t>
            </a:r>
            <a:endParaRPr lang="en-GB" dirty="0"/>
          </a:p>
        </p:txBody>
      </p:sp>
      <p:sp>
        <p:nvSpPr>
          <p:cNvPr id="3" name="Content Placeholder 2"/>
          <p:cNvSpPr>
            <a:spLocks noGrp="1"/>
          </p:cNvSpPr>
          <p:nvPr>
            <p:ph idx="1"/>
          </p:nvPr>
        </p:nvSpPr>
        <p:spPr>
          <a:xfrm>
            <a:off x="1587500" y="954314"/>
            <a:ext cx="9917112" cy="5740400"/>
          </a:xfrm>
        </p:spPr>
        <p:txBody>
          <a:bodyPr>
            <a:normAutofit/>
          </a:bodyPr>
          <a:lstStyle/>
          <a:p>
            <a:endParaRPr lang="en-GB" dirty="0" smtClean="0">
              <a:solidFill>
                <a:srgbClr val="FF0000"/>
              </a:solidFill>
            </a:endParaRPr>
          </a:p>
          <a:p>
            <a:endParaRPr lang="en-GB" dirty="0">
              <a:solidFill>
                <a:srgbClr val="FF0000"/>
              </a:solidFill>
            </a:endParaRPr>
          </a:p>
          <a:p>
            <a:r>
              <a:rPr lang="en-GB" dirty="0" smtClean="0">
                <a:solidFill>
                  <a:srgbClr val="FF0000"/>
                </a:solidFill>
              </a:rPr>
              <a:t>There </a:t>
            </a:r>
            <a:r>
              <a:rPr lang="en-GB" dirty="0">
                <a:solidFill>
                  <a:srgbClr val="FF0000"/>
                </a:solidFill>
              </a:rPr>
              <a:t>is no mechanism to capture allocation for minorities by mainstream ministries at time of budget presentation except by the Ministry of Minority Affairs (MoMA). </a:t>
            </a:r>
            <a:endParaRPr lang="en-GB" dirty="0" smtClean="0">
              <a:solidFill>
                <a:srgbClr val="FF0000"/>
              </a:solidFill>
            </a:endParaRPr>
          </a:p>
          <a:p>
            <a:endParaRPr lang="en-GB" dirty="0" smtClean="0"/>
          </a:p>
          <a:p>
            <a:r>
              <a:rPr lang="en-GB" dirty="0" smtClean="0"/>
              <a:t>It </a:t>
            </a:r>
            <a:r>
              <a:rPr lang="en-GB" dirty="0"/>
              <a:t>is suggested that akin to the allocations made under the Scheduled Caste Sub-Plan (SCSP) and the Tribal Sub-Plan (TSP), where budgetary outlays are made in proportion to the share of SC and ST population in the country</a:t>
            </a:r>
            <a:r>
              <a:rPr lang="en-GB" dirty="0" smtClean="0"/>
              <a:t>,</a:t>
            </a:r>
          </a:p>
          <a:p>
            <a:pPr marL="457200" lvl="1" indent="0">
              <a:buNone/>
            </a:pPr>
            <a:endParaRPr lang="en-GB" dirty="0"/>
          </a:p>
        </p:txBody>
      </p:sp>
    </p:spTree>
    <p:extLst>
      <p:ext uri="{BB962C8B-B14F-4D97-AF65-F5344CB8AC3E}">
        <p14:creationId xmlns:p14="http://schemas.microsoft.com/office/powerpoint/2010/main" val="244264933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….Minority </a:t>
            </a:r>
            <a:r>
              <a:rPr lang="en-GB" b="1" dirty="0"/>
              <a:t>Budget </a:t>
            </a:r>
            <a:endParaRPr lang="en-GB" dirty="0"/>
          </a:p>
        </p:txBody>
      </p:sp>
      <p:sp>
        <p:nvSpPr>
          <p:cNvPr id="3" name="Content Placeholder 2"/>
          <p:cNvSpPr>
            <a:spLocks noGrp="1"/>
          </p:cNvSpPr>
          <p:nvPr>
            <p:ph idx="1"/>
          </p:nvPr>
        </p:nvSpPr>
        <p:spPr>
          <a:xfrm>
            <a:off x="1714500" y="1727201"/>
            <a:ext cx="9790112" cy="4755242"/>
          </a:xfrm>
        </p:spPr>
        <p:txBody>
          <a:bodyPr>
            <a:normAutofit/>
          </a:bodyPr>
          <a:lstStyle/>
          <a:p>
            <a:r>
              <a:rPr lang="en-GB" sz="2400" b="1" i="1" dirty="0"/>
              <a:t>MSDP</a:t>
            </a:r>
            <a:r>
              <a:rPr lang="en-GB" sz="2400" i="1" dirty="0"/>
              <a:t>:</a:t>
            </a:r>
            <a:r>
              <a:rPr lang="en-GB" sz="2400" dirty="0"/>
              <a:t>  </a:t>
            </a:r>
            <a:endParaRPr lang="en-GB" sz="2400" dirty="0" smtClean="0"/>
          </a:p>
          <a:p>
            <a:r>
              <a:rPr lang="en-GB" sz="2400" dirty="0" smtClean="0"/>
              <a:t>Total </a:t>
            </a:r>
            <a:r>
              <a:rPr lang="en-GB" sz="2400" dirty="0"/>
              <a:t>approved 11</a:t>
            </a:r>
            <a:r>
              <a:rPr lang="en-GB" sz="2400" baseline="30000" dirty="0"/>
              <a:t>th</a:t>
            </a:r>
            <a:r>
              <a:rPr lang="en-GB" sz="2400" dirty="0"/>
              <a:t> Five Year Plan budget for </a:t>
            </a:r>
            <a:r>
              <a:rPr lang="en-GB" sz="2400" dirty="0" err="1"/>
              <a:t>MsDP</a:t>
            </a:r>
            <a:r>
              <a:rPr lang="en-GB" sz="2400" dirty="0"/>
              <a:t> was Rs.2750 crore, but later on was enhanced to </a:t>
            </a:r>
            <a:r>
              <a:rPr lang="en-GB" sz="2400" dirty="0" err="1"/>
              <a:t>Rs</a:t>
            </a:r>
            <a:r>
              <a:rPr lang="en-GB" sz="2400" dirty="0"/>
              <a:t>. 3780 crore. </a:t>
            </a:r>
            <a:endParaRPr lang="en-GB" sz="2400" dirty="0" smtClean="0"/>
          </a:p>
          <a:p>
            <a:endParaRPr lang="en-GB" sz="2400" dirty="0" smtClean="0"/>
          </a:p>
          <a:p>
            <a:r>
              <a:rPr lang="en-GB" sz="2400" dirty="0" smtClean="0"/>
              <a:t>On an </a:t>
            </a:r>
            <a:r>
              <a:rPr lang="en-GB" sz="2400" dirty="0"/>
              <a:t>average plan allocation </a:t>
            </a:r>
            <a:r>
              <a:rPr lang="en-GB" sz="2400" dirty="0" smtClean="0"/>
              <a:t>was </a:t>
            </a:r>
            <a:r>
              <a:rPr lang="en-GB" sz="2400" dirty="0"/>
              <a:t>approximately Rs.42 crore for five years per </a:t>
            </a:r>
            <a:r>
              <a:rPr lang="en-GB" sz="2400" dirty="0" smtClean="0"/>
              <a:t>district </a:t>
            </a:r>
            <a:r>
              <a:rPr lang="en-GB" sz="2400" dirty="0" smtClean="0">
                <a:solidFill>
                  <a:srgbClr val="FF0000"/>
                </a:solidFill>
              </a:rPr>
              <a:t>or 8.4 crore per district per year</a:t>
            </a:r>
            <a:r>
              <a:rPr lang="en-GB" sz="2400" dirty="0" smtClean="0"/>
              <a:t>.</a:t>
            </a:r>
          </a:p>
          <a:p>
            <a:endParaRPr lang="en-GB" sz="2400" dirty="0" smtClean="0"/>
          </a:p>
          <a:p>
            <a:r>
              <a:rPr lang="en-GB" sz="2400" dirty="0" smtClean="0"/>
              <a:t>This </a:t>
            </a:r>
            <a:r>
              <a:rPr lang="en-GB" sz="2400" dirty="0"/>
              <a:t>is a meagre amount cannot be used for overcoming the development deficit, particularly of infrastructure, in very near future.</a:t>
            </a:r>
          </a:p>
        </p:txBody>
      </p:sp>
    </p:spTree>
    <p:extLst>
      <p:ext uri="{BB962C8B-B14F-4D97-AF65-F5344CB8AC3E}">
        <p14:creationId xmlns:p14="http://schemas.microsoft.com/office/powerpoint/2010/main" val="344694905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447675"/>
          </a:xfrm>
          <a:solidFill>
            <a:schemeClr val="accent2">
              <a:lumMod val="40000"/>
              <a:lumOff val="60000"/>
            </a:schemeClr>
          </a:solidFill>
        </p:spPr>
        <p:txBody>
          <a:bodyPr>
            <a:normAutofit fontScale="90000"/>
          </a:bodyPr>
          <a:lstStyle/>
          <a:p>
            <a:pPr algn="ctr"/>
            <a:r>
              <a:rPr lang="en-IN" sz="2400" b="1" dirty="0"/>
              <a:t>THE CONSTITUTION (SCHEDULED CASTES) ORDER, </a:t>
            </a:r>
            <a:r>
              <a:rPr lang="en-IN" sz="2400" b="1" dirty="0" smtClean="0"/>
              <a:t>1950]1(C.O.19)</a:t>
            </a:r>
            <a:endParaRPr lang="en-GB" sz="2400" b="1" dirty="0"/>
          </a:p>
        </p:txBody>
      </p:sp>
      <p:sp>
        <p:nvSpPr>
          <p:cNvPr id="3" name="Content Placeholder 2"/>
          <p:cNvSpPr>
            <a:spLocks noGrp="1"/>
          </p:cNvSpPr>
          <p:nvPr>
            <p:ph idx="1"/>
          </p:nvPr>
        </p:nvSpPr>
        <p:spPr>
          <a:xfrm>
            <a:off x="1213757" y="1099457"/>
            <a:ext cx="10515600" cy="5224463"/>
          </a:xfrm>
        </p:spPr>
        <p:txBody>
          <a:bodyPr>
            <a:normAutofit/>
          </a:bodyPr>
          <a:lstStyle/>
          <a:p>
            <a:pPr marL="0" indent="0">
              <a:lnSpc>
                <a:spcPct val="110000"/>
              </a:lnSpc>
              <a:buNone/>
            </a:pPr>
            <a:r>
              <a:rPr lang="en-IN" dirty="0"/>
              <a:t>In  exercise  of the powers conferred by clause (1) of article 341  </a:t>
            </a:r>
            <a:r>
              <a:rPr lang="en-IN" dirty="0" smtClean="0"/>
              <a:t>of the</a:t>
            </a:r>
            <a:r>
              <a:rPr lang="en-IN" dirty="0"/>
              <a:t>  Constitution of India, the President, after consultation with </a:t>
            </a:r>
            <a:r>
              <a:rPr lang="en-IN" dirty="0" smtClean="0"/>
              <a:t>the Governors</a:t>
            </a:r>
            <a:r>
              <a:rPr lang="en-IN" dirty="0"/>
              <a:t>  </a:t>
            </a:r>
            <a:r>
              <a:rPr lang="en-IN" dirty="0" smtClean="0"/>
              <a:t> </a:t>
            </a:r>
            <a:r>
              <a:rPr lang="en-IN" dirty="0"/>
              <a:t>of the States concerned, is pleased to </a:t>
            </a:r>
            <a:r>
              <a:rPr lang="en-IN" dirty="0" smtClean="0"/>
              <a:t>make the </a:t>
            </a:r>
            <a:r>
              <a:rPr lang="en-IN" dirty="0"/>
              <a:t>following Order, namely</a:t>
            </a:r>
            <a:r>
              <a:rPr lang="en-IN" dirty="0" smtClean="0"/>
              <a:t>:-</a:t>
            </a:r>
          </a:p>
          <a:p>
            <a:pPr marL="0" indent="0">
              <a:lnSpc>
                <a:spcPct val="110000"/>
              </a:lnSpc>
              <a:buNone/>
            </a:pPr>
            <a:endParaRPr lang="en-IN" dirty="0"/>
          </a:p>
          <a:p>
            <a:pPr marL="514350" indent="-514350">
              <a:lnSpc>
                <a:spcPct val="110000"/>
              </a:lnSpc>
              <a:buFont typeface="+mj-lt"/>
              <a:buAutoNum type="arabicPeriod"/>
            </a:pPr>
            <a:r>
              <a:rPr lang="en-IN" dirty="0"/>
              <a:t>This Order may be called the Constitution (Scheduled Caste) Order</a:t>
            </a:r>
            <a:r>
              <a:rPr lang="en-IN" dirty="0" smtClean="0"/>
              <a:t>, 1950.</a:t>
            </a:r>
          </a:p>
          <a:p>
            <a:pPr marL="514350" indent="-514350">
              <a:lnSpc>
                <a:spcPct val="110000"/>
              </a:lnSpc>
              <a:buFont typeface="+mj-lt"/>
              <a:buAutoNum type="arabicPeriod"/>
            </a:pPr>
            <a:r>
              <a:rPr lang="en-IN" dirty="0" smtClean="0"/>
              <a:t>……………</a:t>
            </a:r>
          </a:p>
          <a:p>
            <a:pPr marL="514350" indent="-514350">
              <a:lnSpc>
                <a:spcPct val="110000"/>
              </a:lnSpc>
              <a:buFont typeface="+mj-lt"/>
              <a:buAutoNum type="arabicPeriod"/>
            </a:pPr>
            <a:r>
              <a:rPr lang="en-IN" b="1" dirty="0" smtClean="0"/>
              <a:t>Notwithstanding </a:t>
            </a:r>
            <a:r>
              <a:rPr lang="en-IN" b="1" dirty="0"/>
              <a:t>anything contained in paragraph 2, no person </a:t>
            </a:r>
            <a:r>
              <a:rPr lang="en-IN" b="1" dirty="0" smtClean="0"/>
              <a:t>who professes</a:t>
            </a:r>
            <a:r>
              <a:rPr lang="en-IN" b="1" dirty="0"/>
              <a:t>  a  religion  different from the Hindu </a:t>
            </a:r>
            <a:r>
              <a:rPr lang="en-IN" b="1" dirty="0" smtClean="0"/>
              <a:t>[the </a:t>
            </a:r>
            <a:r>
              <a:rPr lang="en-IN" b="1" dirty="0"/>
              <a:t>Sikh  or  </a:t>
            </a:r>
            <a:r>
              <a:rPr lang="en-IN" b="1" dirty="0" smtClean="0"/>
              <a:t>the Buddhist</a:t>
            </a:r>
            <a:r>
              <a:rPr lang="en-IN" b="1" dirty="0"/>
              <a:t>]  religion  shall  be deemed to be a </a:t>
            </a:r>
            <a:r>
              <a:rPr lang="en-IN" b="1" dirty="0" smtClean="0"/>
              <a:t>member</a:t>
            </a:r>
            <a:r>
              <a:rPr lang="en-IN" b="1" dirty="0"/>
              <a:t>  of  a  </a:t>
            </a:r>
            <a:r>
              <a:rPr lang="en-IN" b="1" dirty="0" smtClean="0"/>
              <a:t>Scheduled Caste.</a:t>
            </a:r>
          </a:p>
          <a:p>
            <a:pPr marL="0" indent="0">
              <a:lnSpc>
                <a:spcPct val="110000"/>
              </a:lnSpc>
              <a:buNone/>
            </a:pPr>
            <a:endParaRPr lang="en-IN" dirty="0" smtClean="0"/>
          </a:p>
          <a:p>
            <a:pPr marL="0" indent="0">
              <a:lnSpc>
                <a:spcPct val="110000"/>
              </a:lnSpc>
              <a:buNone/>
            </a:pPr>
            <a:r>
              <a:rPr lang="en-IN" dirty="0" smtClean="0"/>
              <a:t>This </a:t>
            </a:r>
            <a:r>
              <a:rPr lang="en-IN" dirty="0"/>
              <a:t>third Paragraph was amended  in 1956 and in 1990 in </a:t>
            </a:r>
            <a:r>
              <a:rPr lang="en-IN" dirty="0" smtClean="0"/>
              <a:t>favour </a:t>
            </a:r>
            <a:r>
              <a:rPr lang="en-IN" dirty="0"/>
              <a:t>of Sikh and Buddhist </a:t>
            </a:r>
            <a:r>
              <a:rPr lang="en-IN" dirty="0" err="1"/>
              <a:t>Dalits</a:t>
            </a:r>
            <a:r>
              <a:rPr lang="en-IN" dirty="0"/>
              <a:t>.</a:t>
            </a:r>
            <a:endParaRPr lang="en-IN" b="1" dirty="0"/>
          </a:p>
          <a:p>
            <a:pPr marL="514350" indent="-514350">
              <a:buFont typeface="+mj-lt"/>
              <a:buAutoNum type="arabicPeriod"/>
            </a:pPr>
            <a:endParaRPr lang="en-IN" dirty="0"/>
          </a:p>
          <a:p>
            <a:pPr marL="514350" indent="-514350">
              <a:buFont typeface="+mj-lt"/>
              <a:buAutoNum type="arabicPeriod"/>
            </a:pPr>
            <a:endParaRPr lang="en-IN" dirty="0"/>
          </a:p>
          <a:p>
            <a:endParaRPr lang="en-GB" dirty="0"/>
          </a:p>
        </p:txBody>
      </p:sp>
    </p:spTree>
    <p:extLst>
      <p:ext uri="{BB962C8B-B14F-4D97-AF65-F5344CB8AC3E}">
        <p14:creationId xmlns:p14="http://schemas.microsoft.com/office/powerpoint/2010/main" val="130956809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434975"/>
          </a:xfrm>
          <a:solidFill>
            <a:schemeClr val="accent2">
              <a:lumMod val="40000"/>
              <a:lumOff val="60000"/>
            </a:schemeClr>
          </a:solidFill>
        </p:spPr>
        <p:txBody>
          <a:bodyPr>
            <a:normAutofit fontScale="90000"/>
          </a:bodyPr>
          <a:lstStyle/>
          <a:p>
            <a:pPr algn="r"/>
            <a:r>
              <a:rPr lang="en-IN" sz="2800" b="1" dirty="0" smtClean="0"/>
              <a:t>……THE </a:t>
            </a:r>
            <a:r>
              <a:rPr lang="en-IN" sz="2800" b="1" dirty="0"/>
              <a:t>CONSTITUTION (SCHEDULED CASTES) ORDER, 1950]1(C.O.19)</a:t>
            </a:r>
            <a:endParaRPr lang="en-GB" sz="2800" dirty="0"/>
          </a:p>
        </p:txBody>
      </p:sp>
      <p:sp>
        <p:nvSpPr>
          <p:cNvPr id="3" name="Content Placeholder 2"/>
          <p:cNvSpPr>
            <a:spLocks noGrp="1"/>
          </p:cNvSpPr>
          <p:nvPr>
            <p:ph idx="1"/>
          </p:nvPr>
        </p:nvSpPr>
        <p:spPr>
          <a:xfrm>
            <a:off x="1328058" y="986972"/>
            <a:ext cx="10515600" cy="5600700"/>
          </a:xfrm>
        </p:spPr>
        <p:txBody>
          <a:bodyPr>
            <a:normAutofit fontScale="92500" lnSpcReduction="10000"/>
          </a:bodyPr>
          <a:lstStyle/>
          <a:p>
            <a:pPr marL="0" indent="0">
              <a:lnSpc>
                <a:spcPct val="110000"/>
              </a:lnSpc>
              <a:buNone/>
            </a:pPr>
            <a:r>
              <a:rPr lang="en-IN" b="1" dirty="0" smtClean="0"/>
              <a:t>1. </a:t>
            </a:r>
            <a:r>
              <a:rPr lang="en-IN" b="1" dirty="0" smtClean="0">
                <a:solidFill>
                  <a:srgbClr val="0070C0"/>
                </a:solidFill>
              </a:rPr>
              <a:t>AMENDMENT </a:t>
            </a:r>
            <a:r>
              <a:rPr lang="en-IN" b="1" dirty="0">
                <a:solidFill>
                  <a:srgbClr val="0070C0"/>
                </a:solidFill>
              </a:rPr>
              <a:t>OF 1956 IN FAVOR OF DALIT </a:t>
            </a:r>
            <a:r>
              <a:rPr lang="en-IN" b="1" dirty="0" smtClean="0">
                <a:solidFill>
                  <a:srgbClr val="0070C0"/>
                </a:solidFill>
              </a:rPr>
              <a:t>SIKHS</a:t>
            </a:r>
          </a:p>
          <a:p>
            <a:pPr marL="0" indent="0">
              <a:lnSpc>
                <a:spcPct val="110000"/>
              </a:lnSpc>
              <a:buNone/>
            </a:pPr>
            <a:r>
              <a:rPr lang="en-IN" dirty="0"/>
              <a:t>Following agitation by </a:t>
            </a:r>
            <a:r>
              <a:rPr lang="en-IN" dirty="0">
                <a:solidFill>
                  <a:srgbClr val="00B0F0"/>
                </a:solidFill>
              </a:rPr>
              <a:t>Master Tara Singh</a:t>
            </a:r>
            <a:r>
              <a:rPr lang="en-IN" dirty="0"/>
              <a:t>,  the Constitution (Scheduled Castes and the Scheduled Tribes) Orders (Amendment) Act, providing for inclusion of Dalit Sikhs in the list of the Scheduled Castes, was passed in 1956. It said:-</a:t>
            </a:r>
          </a:p>
          <a:p>
            <a:pPr lvl="1">
              <a:lnSpc>
                <a:spcPct val="110000"/>
              </a:lnSpc>
            </a:pPr>
            <a:r>
              <a:rPr lang="en-IN" b="1" u="sng" dirty="0">
                <a:solidFill>
                  <a:srgbClr val="FF0000"/>
                </a:solidFill>
              </a:rPr>
              <a:t>"Notwithstanding anything contained in para 2, no person who professes a religion different from the Hindu or Sikh religion shall be deemed to be a member of a Scheduled Caste</a:t>
            </a:r>
            <a:r>
              <a:rPr lang="en-IN" b="1" u="sng" dirty="0" smtClean="0">
                <a:solidFill>
                  <a:srgbClr val="FF0000"/>
                </a:solidFill>
              </a:rPr>
              <a:t>.“</a:t>
            </a:r>
          </a:p>
          <a:p>
            <a:pPr marL="457200" lvl="1" indent="0">
              <a:lnSpc>
                <a:spcPct val="110000"/>
              </a:lnSpc>
              <a:buNone/>
            </a:pPr>
            <a:endParaRPr lang="en-IN" b="1" dirty="0" smtClean="0">
              <a:solidFill>
                <a:srgbClr val="FF0000"/>
              </a:solidFill>
            </a:endParaRPr>
          </a:p>
          <a:p>
            <a:pPr marL="0" indent="0">
              <a:lnSpc>
                <a:spcPct val="110000"/>
              </a:lnSpc>
              <a:buNone/>
            </a:pPr>
            <a:r>
              <a:rPr lang="en-IN" b="1" dirty="0" smtClean="0"/>
              <a:t>2. </a:t>
            </a:r>
            <a:r>
              <a:rPr lang="en-IN" b="1" dirty="0" smtClean="0">
                <a:solidFill>
                  <a:srgbClr val="0070C0"/>
                </a:solidFill>
              </a:rPr>
              <a:t>AMENDMENT </a:t>
            </a:r>
            <a:r>
              <a:rPr lang="en-IN" b="1" dirty="0">
                <a:solidFill>
                  <a:srgbClr val="0070C0"/>
                </a:solidFill>
              </a:rPr>
              <a:t>OF 1990 IN FAVOR OF DALIT BUDDHISTS</a:t>
            </a:r>
          </a:p>
          <a:p>
            <a:pPr marL="0" indent="0">
              <a:lnSpc>
                <a:spcPct val="110000"/>
              </a:lnSpc>
              <a:buNone/>
            </a:pPr>
            <a:r>
              <a:rPr lang="en-IN" dirty="0"/>
              <a:t>In May 1990, to </a:t>
            </a:r>
            <a:r>
              <a:rPr lang="en-IN" dirty="0" smtClean="0"/>
              <a:t>commemorate </a:t>
            </a:r>
            <a:r>
              <a:rPr lang="en-IN" dirty="0"/>
              <a:t>the </a:t>
            </a:r>
            <a:r>
              <a:rPr lang="en-IN" dirty="0">
                <a:solidFill>
                  <a:srgbClr val="00B0F0"/>
                </a:solidFill>
              </a:rPr>
              <a:t>centenary of the birth of </a:t>
            </a:r>
            <a:r>
              <a:rPr lang="en-IN" dirty="0" err="1">
                <a:solidFill>
                  <a:srgbClr val="00B0F0"/>
                </a:solidFill>
              </a:rPr>
              <a:t>Dr.</a:t>
            </a:r>
            <a:r>
              <a:rPr lang="en-IN" dirty="0">
                <a:solidFill>
                  <a:srgbClr val="00B0F0"/>
                </a:solidFill>
              </a:rPr>
              <a:t> </a:t>
            </a:r>
            <a:r>
              <a:rPr lang="en-IN" dirty="0" err="1">
                <a:solidFill>
                  <a:srgbClr val="00B0F0"/>
                </a:solidFill>
              </a:rPr>
              <a:t>Ambedkar</a:t>
            </a:r>
            <a:r>
              <a:rPr lang="en-IN" dirty="0"/>
              <a:t>,  </a:t>
            </a:r>
            <a:r>
              <a:rPr lang="en-IN" dirty="0">
                <a:solidFill>
                  <a:srgbClr val="00B0F0"/>
                </a:solidFill>
              </a:rPr>
              <a:t>Prime Minister </a:t>
            </a:r>
            <a:r>
              <a:rPr lang="en-IN" dirty="0" err="1">
                <a:solidFill>
                  <a:srgbClr val="00B0F0"/>
                </a:solidFill>
              </a:rPr>
              <a:t>V.P.Singh</a:t>
            </a:r>
            <a:r>
              <a:rPr lang="en-IN" dirty="0">
                <a:solidFill>
                  <a:srgbClr val="00B0F0"/>
                </a:solidFill>
              </a:rPr>
              <a:t> brought </a:t>
            </a:r>
            <a:r>
              <a:rPr lang="en-IN" dirty="0" err="1">
                <a:solidFill>
                  <a:srgbClr val="00B0F0"/>
                </a:solidFill>
              </a:rPr>
              <a:t>Dalits</a:t>
            </a:r>
            <a:r>
              <a:rPr lang="en-IN" dirty="0">
                <a:solidFill>
                  <a:srgbClr val="00B0F0"/>
                </a:solidFill>
              </a:rPr>
              <a:t> who converted to Buddhism </a:t>
            </a:r>
            <a:r>
              <a:rPr lang="en-IN" dirty="0"/>
              <a:t>into the list of Scheduled Castes .   He made representations to Parliament that </a:t>
            </a:r>
            <a:endParaRPr lang="en-IN" dirty="0" smtClean="0"/>
          </a:p>
          <a:p>
            <a:pPr lvl="1">
              <a:lnSpc>
                <a:spcPct val="110000"/>
              </a:lnSpc>
            </a:pPr>
            <a:r>
              <a:rPr lang="en-IN" dirty="0" smtClean="0">
                <a:solidFill>
                  <a:srgbClr val="FF0000"/>
                </a:solidFill>
              </a:rPr>
              <a:t>this </a:t>
            </a:r>
            <a:r>
              <a:rPr lang="en-IN" dirty="0">
                <a:solidFill>
                  <a:srgbClr val="FF0000"/>
                </a:solidFill>
              </a:rPr>
              <a:t>change of religion , from Hindu to Buddhist , had not altered their social , economic or educational conditions</a:t>
            </a:r>
            <a:r>
              <a:rPr lang="en-IN" dirty="0"/>
              <a:t>. </a:t>
            </a:r>
            <a:endParaRPr lang="en-IN" dirty="0" smtClean="0"/>
          </a:p>
          <a:p>
            <a:pPr lvl="1">
              <a:lnSpc>
                <a:spcPct val="110000"/>
              </a:lnSpc>
            </a:pPr>
            <a:endParaRPr lang="en-IN" dirty="0" smtClean="0"/>
          </a:p>
          <a:p>
            <a:pPr marL="0" indent="0">
              <a:lnSpc>
                <a:spcPct val="110000"/>
              </a:lnSpc>
              <a:buNone/>
            </a:pPr>
            <a:r>
              <a:rPr lang="en-IN" dirty="0" smtClean="0"/>
              <a:t>Thus the Constitutional order 1950 became</a:t>
            </a:r>
          </a:p>
          <a:p>
            <a:pPr marL="457200" lvl="1" indent="0">
              <a:lnSpc>
                <a:spcPct val="110000"/>
              </a:lnSpc>
              <a:buNone/>
            </a:pPr>
            <a:r>
              <a:rPr lang="en-IN" dirty="0" smtClean="0">
                <a:solidFill>
                  <a:srgbClr val="FF0000"/>
                </a:solidFill>
              </a:rPr>
              <a:t>"</a:t>
            </a:r>
            <a:r>
              <a:rPr lang="en-IN" u="sng" dirty="0">
                <a:solidFill>
                  <a:srgbClr val="FF0000"/>
                </a:solidFill>
              </a:rPr>
              <a:t>Notwithstanding anything contained in para 2, no person who professes a religion different from the Hindu, the Sikh or the Buddhist religion shall be deemed to be a member of a Scheduled Caste."</a:t>
            </a:r>
            <a:endParaRPr lang="en-GB" u="sng" dirty="0">
              <a:solidFill>
                <a:srgbClr val="FF0000"/>
              </a:solidFill>
            </a:endParaRPr>
          </a:p>
        </p:txBody>
      </p:sp>
    </p:spTree>
    <p:extLst>
      <p:ext uri="{BB962C8B-B14F-4D97-AF65-F5344CB8AC3E}">
        <p14:creationId xmlns:p14="http://schemas.microsoft.com/office/powerpoint/2010/main" val="86520701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pPr algn="ctr"/>
            <a:endParaRPr lang="en-US" dirty="0" smtClean="0"/>
          </a:p>
          <a:p>
            <a:pPr algn="ctr"/>
            <a:endParaRPr lang="en-US" dirty="0"/>
          </a:p>
          <a:p>
            <a:pPr marL="0" indent="0" algn="ctr">
              <a:buNone/>
            </a:pPr>
            <a:r>
              <a:rPr lang="en-US" sz="8000" dirty="0" smtClean="0">
                <a:solidFill>
                  <a:srgbClr val="92D050"/>
                </a:solidFill>
              </a:rPr>
              <a:t>THANK YOU</a:t>
            </a:r>
            <a:endParaRPr lang="en-GB" sz="8000" dirty="0">
              <a:solidFill>
                <a:srgbClr val="92D050"/>
              </a:solidFill>
            </a:endParaRPr>
          </a:p>
        </p:txBody>
      </p:sp>
    </p:spTree>
    <p:extLst>
      <p:ext uri="{BB962C8B-B14F-4D97-AF65-F5344CB8AC3E}">
        <p14:creationId xmlns:p14="http://schemas.microsoft.com/office/powerpoint/2010/main" val="18116615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120775"/>
          </a:xfrm>
          <a:solidFill>
            <a:schemeClr val="accent2">
              <a:lumMod val="20000"/>
              <a:lumOff val="80000"/>
            </a:schemeClr>
          </a:solidFill>
        </p:spPr>
        <p:txBody>
          <a:bodyPr>
            <a:normAutofit fontScale="90000"/>
          </a:bodyPr>
          <a:lstStyle/>
          <a:p>
            <a:pPr algn="ctr"/>
            <a:r>
              <a:rPr lang="en-US" dirty="0" smtClean="0"/>
              <a:t>Rural Areas</a:t>
            </a:r>
            <a:br>
              <a:rPr lang="en-US" dirty="0" smtClean="0"/>
            </a:br>
            <a:r>
              <a:rPr lang="en-US" dirty="0" smtClean="0"/>
              <a:t>Poverty by Religious Groups</a:t>
            </a:r>
            <a:endParaRPr lang="en-GB" dirty="0"/>
          </a:p>
        </p:txBody>
      </p:sp>
      <p:graphicFrame>
        <p:nvGraphicFramePr>
          <p:cNvPr id="4" name="Table 3"/>
          <p:cNvGraphicFramePr>
            <a:graphicFrameLocks noGrp="1"/>
          </p:cNvGraphicFramePr>
          <p:nvPr>
            <p:extLst/>
          </p:nvPr>
        </p:nvGraphicFramePr>
        <p:xfrm>
          <a:off x="1181100" y="1690690"/>
          <a:ext cx="9982200" cy="4837109"/>
        </p:xfrm>
        <a:graphic>
          <a:graphicData uri="http://schemas.openxmlformats.org/drawingml/2006/table">
            <a:tbl>
              <a:tblPr>
                <a:tableStyleId>{5C22544A-7EE6-4342-B048-85BDC9FD1C3A}</a:tableStyleId>
              </a:tblPr>
              <a:tblGrid>
                <a:gridCol w="2495550">
                  <a:extLst>
                    <a:ext uri="{9D8B030D-6E8A-4147-A177-3AD203B41FA5}">
                      <a16:colId xmlns:a16="http://schemas.microsoft.com/office/drawing/2014/main" val="20000"/>
                    </a:ext>
                  </a:extLst>
                </a:gridCol>
                <a:gridCol w="2495550">
                  <a:extLst>
                    <a:ext uri="{9D8B030D-6E8A-4147-A177-3AD203B41FA5}">
                      <a16:colId xmlns:a16="http://schemas.microsoft.com/office/drawing/2014/main" val="20001"/>
                    </a:ext>
                  </a:extLst>
                </a:gridCol>
                <a:gridCol w="2495550">
                  <a:extLst>
                    <a:ext uri="{9D8B030D-6E8A-4147-A177-3AD203B41FA5}">
                      <a16:colId xmlns:a16="http://schemas.microsoft.com/office/drawing/2014/main" val="20002"/>
                    </a:ext>
                  </a:extLst>
                </a:gridCol>
                <a:gridCol w="2495550">
                  <a:extLst>
                    <a:ext uri="{9D8B030D-6E8A-4147-A177-3AD203B41FA5}">
                      <a16:colId xmlns:a16="http://schemas.microsoft.com/office/drawing/2014/main" val="20003"/>
                    </a:ext>
                  </a:extLst>
                </a:gridCol>
              </a:tblGrid>
              <a:tr h="955805">
                <a:tc>
                  <a:txBody>
                    <a:bodyPr/>
                    <a:lstStyle/>
                    <a:p>
                      <a:pPr algn="l" fontAlgn="ctr"/>
                      <a:r>
                        <a:rPr lang="en-SG" sz="2800" u="none" strike="noStrike" dirty="0">
                          <a:effectLst/>
                        </a:rPr>
                        <a:t>Religious groups</a:t>
                      </a:r>
                      <a:endParaRPr lang="en-SG" sz="2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SG" sz="2800" u="none" strike="noStrike" dirty="0">
                          <a:effectLst/>
                        </a:rPr>
                        <a:t>1993-94</a:t>
                      </a:r>
                      <a:endParaRPr lang="en-SG" sz="2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SG" sz="2800" u="none" strike="noStrike" dirty="0">
                          <a:effectLst/>
                        </a:rPr>
                        <a:t>2004-05</a:t>
                      </a:r>
                      <a:endParaRPr lang="en-SG" sz="2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SG" sz="2800" u="none" strike="noStrike" dirty="0">
                          <a:effectLst/>
                        </a:rPr>
                        <a:t>2009-10</a:t>
                      </a:r>
                      <a:endParaRPr lang="en-SG" sz="28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0"/>
                  </a:ext>
                </a:extLst>
              </a:tr>
              <a:tr h="554472">
                <a:tc>
                  <a:txBody>
                    <a:bodyPr/>
                    <a:lstStyle/>
                    <a:p>
                      <a:pPr algn="l" fontAlgn="ctr"/>
                      <a:r>
                        <a:rPr lang="en-SG" sz="2800" b="1" u="none" strike="noStrike" dirty="0">
                          <a:solidFill>
                            <a:srgbClr val="FF0000"/>
                          </a:solidFill>
                          <a:effectLst/>
                        </a:rPr>
                        <a:t>Buddhists</a:t>
                      </a:r>
                      <a:endParaRPr lang="en-SG" sz="2800" b="1" i="0" u="none" strike="noStrike" dirty="0">
                        <a:solidFill>
                          <a:srgbClr val="FF0000"/>
                        </a:solidFill>
                        <a:effectLst/>
                        <a:latin typeface="Calibri" panose="020F0502020204030204" pitchFamily="34" charset="0"/>
                      </a:endParaRPr>
                    </a:p>
                  </a:txBody>
                  <a:tcPr marL="9525" marR="9525" marT="9525" marB="0" anchor="ctr"/>
                </a:tc>
                <a:tc>
                  <a:txBody>
                    <a:bodyPr/>
                    <a:lstStyle/>
                    <a:p>
                      <a:pPr algn="ctr" fontAlgn="ctr"/>
                      <a:r>
                        <a:rPr lang="en-SG" sz="2800" b="1" u="none" strike="noStrike" dirty="0">
                          <a:solidFill>
                            <a:srgbClr val="FF0000"/>
                          </a:solidFill>
                          <a:effectLst/>
                        </a:rPr>
                        <a:t>73.2</a:t>
                      </a:r>
                      <a:endParaRPr lang="en-SG" sz="2800" b="1" i="0" u="none" strike="noStrike" dirty="0">
                        <a:solidFill>
                          <a:srgbClr val="FF0000"/>
                        </a:solidFill>
                        <a:effectLst/>
                        <a:latin typeface="Calibri" panose="020F0502020204030204" pitchFamily="34" charset="0"/>
                      </a:endParaRPr>
                    </a:p>
                  </a:txBody>
                  <a:tcPr marL="9525" marR="9525" marT="9525" marB="0" anchor="ctr"/>
                </a:tc>
                <a:tc>
                  <a:txBody>
                    <a:bodyPr/>
                    <a:lstStyle/>
                    <a:p>
                      <a:pPr algn="ctr" fontAlgn="ctr"/>
                      <a:r>
                        <a:rPr lang="en-SG" sz="2800" b="1" u="none" strike="noStrike" dirty="0">
                          <a:solidFill>
                            <a:srgbClr val="FF0000"/>
                          </a:solidFill>
                          <a:effectLst/>
                        </a:rPr>
                        <a:t>65.8</a:t>
                      </a:r>
                      <a:endParaRPr lang="en-SG" sz="2800" b="1" i="0" u="none" strike="noStrike" dirty="0">
                        <a:solidFill>
                          <a:srgbClr val="FF0000"/>
                        </a:solidFill>
                        <a:effectLst/>
                        <a:latin typeface="Calibri" panose="020F0502020204030204" pitchFamily="34" charset="0"/>
                      </a:endParaRPr>
                    </a:p>
                  </a:txBody>
                  <a:tcPr marL="9525" marR="9525" marT="9525" marB="0" anchor="ctr"/>
                </a:tc>
                <a:tc>
                  <a:txBody>
                    <a:bodyPr/>
                    <a:lstStyle/>
                    <a:p>
                      <a:pPr algn="ctr" fontAlgn="ctr"/>
                      <a:r>
                        <a:rPr lang="en-SG" sz="2800" b="1" u="none" strike="noStrike" dirty="0">
                          <a:solidFill>
                            <a:srgbClr val="FF0000"/>
                          </a:solidFill>
                          <a:effectLst/>
                        </a:rPr>
                        <a:t>44.1</a:t>
                      </a:r>
                      <a:endParaRPr lang="en-SG" sz="2800" b="1" i="0" u="none" strike="noStrike" dirty="0">
                        <a:solidFill>
                          <a:srgbClr val="FF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1"/>
                  </a:ext>
                </a:extLst>
              </a:tr>
              <a:tr h="554472">
                <a:tc>
                  <a:txBody>
                    <a:bodyPr/>
                    <a:lstStyle/>
                    <a:p>
                      <a:pPr algn="l" fontAlgn="ctr"/>
                      <a:r>
                        <a:rPr lang="en-SG" sz="2800" u="none" strike="noStrike">
                          <a:effectLst/>
                        </a:rPr>
                        <a:t>Christians</a:t>
                      </a:r>
                      <a:endParaRPr lang="en-SG" sz="2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SG" sz="2800" u="none" strike="noStrike">
                          <a:effectLst/>
                        </a:rPr>
                        <a:t>44.9</a:t>
                      </a:r>
                      <a:endParaRPr lang="en-SG" sz="2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SG" sz="2800" u="none" strike="noStrike">
                          <a:effectLst/>
                        </a:rPr>
                        <a:t>29.8</a:t>
                      </a:r>
                      <a:endParaRPr lang="en-SG" sz="2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SG" sz="2800" u="none" strike="noStrike" dirty="0">
                          <a:effectLst/>
                        </a:rPr>
                        <a:t>23.8</a:t>
                      </a:r>
                      <a:endParaRPr lang="en-SG" sz="28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2"/>
                  </a:ext>
                </a:extLst>
              </a:tr>
              <a:tr h="554472">
                <a:tc>
                  <a:txBody>
                    <a:bodyPr/>
                    <a:lstStyle/>
                    <a:p>
                      <a:pPr algn="l" fontAlgn="ctr"/>
                      <a:r>
                        <a:rPr lang="en-SG" sz="2800" u="none" strike="noStrike">
                          <a:effectLst/>
                        </a:rPr>
                        <a:t>Hindus</a:t>
                      </a:r>
                      <a:endParaRPr lang="en-SG" sz="2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SG" sz="2800" u="none" strike="noStrike">
                          <a:effectLst/>
                        </a:rPr>
                        <a:t>50.3</a:t>
                      </a:r>
                      <a:endParaRPr lang="en-SG" sz="2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SG" sz="2800" u="none" strike="noStrike">
                          <a:effectLst/>
                        </a:rPr>
                        <a:t>42</a:t>
                      </a:r>
                      <a:endParaRPr lang="en-SG" sz="2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SG" sz="2800" u="none" strike="noStrike" dirty="0">
                          <a:effectLst/>
                        </a:rPr>
                        <a:t>33.5</a:t>
                      </a:r>
                      <a:endParaRPr lang="en-SG" sz="28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3"/>
                  </a:ext>
                </a:extLst>
              </a:tr>
              <a:tr h="554472">
                <a:tc>
                  <a:txBody>
                    <a:bodyPr/>
                    <a:lstStyle/>
                    <a:p>
                      <a:pPr algn="l" fontAlgn="ctr"/>
                      <a:r>
                        <a:rPr lang="en-SG" sz="2800" b="1" u="none" strike="noStrike" dirty="0">
                          <a:solidFill>
                            <a:srgbClr val="FF0000"/>
                          </a:solidFill>
                          <a:effectLst/>
                        </a:rPr>
                        <a:t>Muslims</a:t>
                      </a:r>
                      <a:endParaRPr lang="en-SG" sz="2800" b="1" i="1" u="none" strike="noStrike" dirty="0">
                        <a:solidFill>
                          <a:srgbClr val="FF0000"/>
                        </a:solidFill>
                        <a:effectLst/>
                        <a:latin typeface="Calibri" panose="020F0502020204030204" pitchFamily="34" charset="0"/>
                      </a:endParaRPr>
                    </a:p>
                  </a:txBody>
                  <a:tcPr marL="9525" marR="9525" marT="9525" marB="0" anchor="ctr"/>
                </a:tc>
                <a:tc>
                  <a:txBody>
                    <a:bodyPr/>
                    <a:lstStyle/>
                    <a:p>
                      <a:pPr algn="ctr" fontAlgn="ctr"/>
                      <a:r>
                        <a:rPr lang="en-SG" sz="2800" b="1" u="none" strike="noStrike" dirty="0">
                          <a:solidFill>
                            <a:srgbClr val="FF0000"/>
                          </a:solidFill>
                          <a:effectLst/>
                        </a:rPr>
                        <a:t>53.5</a:t>
                      </a:r>
                      <a:endParaRPr lang="en-SG" sz="2800" b="1" i="1" u="none" strike="noStrike" dirty="0">
                        <a:solidFill>
                          <a:srgbClr val="FF0000"/>
                        </a:solidFill>
                        <a:effectLst/>
                        <a:latin typeface="Calibri" panose="020F0502020204030204" pitchFamily="34" charset="0"/>
                      </a:endParaRPr>
                    </a:p>
                  </a:txBody>
                  <a:tcPr marL="9525" marR="9525" marT="9525" marB="0" anchor="ctr"/>
                </a:tc>
                <a:tc>
                  <a:txBody>
                    <a:bodyPr/>
                    <a:lstStyle/>
                    <a:p>
                      <a:pPr algn="ctr" fontAlgn="ctr"/>
                      <a:r>
                        <a:rPr lang="en-SG" sz="2800" b="1" u="none" strike="noStrike" dirty="0">
                          <a:solidFill>
                            <a:srgbClr val="FF0000"/>
                          </a:solidFill>
                          <a:effectLst/>
                        </a:rPr>
                        <a:t>44.6</a:t>
                      </a:r>
                      <a:endParaRPr lang="en-SG" sz="2800" b="1" i="1" u="none" strike="noStrike" dirty="0">
                        <a:solidFill>
                          <a:srgbClr val="FF0000"/>
                        </a:solidFill>
                        <a:effectLst/>
                        <a:latin typeface="Calibri" panose="020F0502020204030204" pitchFamily="34" charset="0"/>
                      </a:endParaRPr>
                    </a:p>
                  </a:txBody>
                  <a:tcPr marL="9525" marR="9525" marT="9525" marB="0" anchor="ctr"/>
                </a:tc>
                <a:tc>
                  <a:txBody>
                    <a:bodyPr/>
                    <a:lstStyle/>
                    <a:p>
                      <a:pPr algn="ctr" fontAlgn="ctr"/>
                      <a:r>
                        <a:rPr lang="en-SG" sz="2800" b="1" u="none" strike="noStrike" dirty="0">
                          <a:solidFill>
                            <a:srgbClr val="FF0000"/>
                          </a:solidFill>
                          <a:effectLst/>
                        </a:rPr>
                        <a:t>36.2</a:t>
                      </a:r>
                      <a:endParaRPr lang="en-SG" sz="2800" b="1" i="1" u="none" strike="noStrike" dirty="0">
                        <a:solidFill>
                          <a:srgbClr val="FF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4"/>
                  </a:ext>
                </a:extLst>
              </a:tr>
              <a:tr h="554472">
                <a:tc>
                  <a:txBody>
                    <a:bodyPr/>
                    <a:lstStyle/>
                    <a:p>
                      <a:pPr algn="l" fontAlgn="ctr"/>
                      <a:r>
                        <a:rPr lang="en-SG" sz="2800" u="none" strike="noStrike">
                          <a:effectLst/>
                        </a:rPr>
                        <a:t>Jains</a:t>
                      </a:r>
                      <a:endParaRPr lang="en-SG" sz="2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SG" sz="2800" u="none" strike="noStrike">
                          <a:effectLst/>
                        </a:rPr>
                        <a:t>24.3</a:t>
                      </a:r>
                      <a:endParaRPr lang="en-SG" sz="2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SG" sz="2800" u="none" strike="noStrike" dirty="0">
                          <a:effectLst/>
                        </a:rPr>
                        <a:t>10.6</a:t>
                      </a:r>
                      <a:endParaRPr lang="en-SG" sz="2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SG" sz="2800" u="none" strike="noStrike" dirty="0" smtClean="0">
                          <a:effectLst/>
                        </a:rPr>
                        <a:t>0.0</a:t>
                      </a:r>
                      <a:endParaRPr lang="en-SG" sz="28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5"/>
                  </a:ext>
                </a:extLst>
              </a:tr>
              <a:tr h="554472">
                <a:tc>
                  <a:txBody>
                    <a:bodyPr/>
                    <a:lstStyle/>
                    <a:p>
                      <a:pPr algn="l" fontAlgn="ctr"/>
                      <a:r>
                        <a:rPr lang="en-SG" sz="2800" u="none" strike="noStrike">
                          <a:effectLst/>
                        </a:rPr>
                        <a:t>Sikhs</a:t>
                      </a:r>
                      <a:endParaRPr lang="en-SG" sz="2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SG" sz="2800" u="none" strike="noStrike">
                          <a:effectLst/>
                        </a:rPr>
                        <a:t>19.6</a:t>
                      </a:r>
                      <a:endParaRPr lang="en-SG" sz="2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SG" sz="2800" u="none" strike="noStrike">
                          <a:effectLst/>
                        </a:rPr>
                        <a:t>21.8</a:t>
                      </a:r>
                      <a:endParaRPr lang="en-SG" sz="2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SG" sz="2800" u="none" strike="noStrike" dirty="0">
                          <a:effectLst/>
                        </a:rPr>
                        <a:t>11.8</a:t>
                      </a:r>
                      <a:endParaRPr lang="en-SG" sz="28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6"/>
                  </a:ext>
                </a:extLst>
              </a:tr>
              <a:tr h="554472">
                <a:tc>
                  <a:txBody>
                    <a:bodyPr/>
                    <a:lstStyle/>
                    <a:p>
                      <a:pPr algn="l" fontAlgn="ctr"/>
                      <a:r>
                        <a:rPr lang="en-SG" sz="2800" u="none" strike="noStrike">
                          <a:effectLst/>
                        </a:rPr>
                        <a:t>Total</a:t>
                      </a:r>
                      <a:endParaRPr lang="en-SG" sz="2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SG" sz="2800" u="none" strike="noStrike" dirty="0">
                          <a:effectLst/>
                        </a:rPr>
                        <a:t>50.1</a:t>
                      </a:r>
                      <a:endParaRPr lang="en-SG" sz="2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SG" sz="2800" u="none" strike="noStrike">
                          <a:effectLst/>
                        </a:rPr>
                        <a:t>41.9</a:t>
                      </a:r>
                      <a:endParaRPr lang="en-SG" sz="2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SG" sz="2800" u="none" strike="noStrike" dirty="0">
                          <a:effectLst/>
                        </a:rPr>
                        <a:t>33.3</a:t>
                      </a:r>
                      <a:endParaRPr lang="en-SG" sz="28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6750241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69975"/>
          </a:xfrm>
          <a:solidFill>
            <a:schemeClr val="accent2">
              <a:lumMod val="20000"/>
              <a:lumOff val="80000"/>
            </a:schemeClr>
          </a:solidFill>
        </p:spPr>
        <p:txBody>
          <a:bodyPr>
            <a:normAutofit fontScale="90000"/>
          </a:bodyPr>
          <a:lstStyle/>
          <a:p>
            <a:pPr algn="ctr"/>
            <a:r>
              <a:rPr lang="en-US" b="1" dirty="0" smtClean="0"/>
              <a:t>Urban Areas</a:t>
            </a:r>
            <a:r>
              <a:rPr lang="en-US" dirty="0" smtClean="0"/>
              <a:t/>
            </a:r>
            <a:br>
              <a:rPr lang="en-US" dirty="0" smtClean="0"/>
            </a:br>
            <a:r>
              <a:rPr lang="en-US" dirty="0" smtClean="0"/>
              <a:t>Poverty among Religious Groups</a:t>
            </a:r>
            <a:endParaRPr lang="en-GB" dirty="0"/>
          </a:p>
        </p:txBody>
      </p:sp>
      <p:graphicFrame>
        <p:nvGraphicFramePr>
          <p:cNvPr id="4" name="Table 3"/>
          <p:cNvGraphicFramePr>
            <a:graphicFrameLocks noGrp="1"/>
          </p:cNvGraphicFramePr>
          <p:nvPr>
            <p:extLst/>
          </p:nvPr>
        </p:nvGraphicFramePr>
        <p:xfrm>
          <a:off x="1238250" y="1690688"/>
          <a:ext cx="10020300" cy="4952684"/>
        </p:xfrm>
        <a:graphic>
          <a:graphicData uri="http://schemas.openxmlformats.org/drawingml/2006/table">
            <a:tbl>
              <a:tblPr>
                <a:tableStyleId>{5C22544A-7EE6-4342-B048-85BDC9FD1C3A}</a:tableStyleId>
              </a:tblPr>
              <a:tblGrid>
                <a:gridCol w="2762250">
                  <a:extLst>
                    <a:ext uri="{9D8B030D-6E8A-4147-A177-3AD203B41FA5}">
                      <a16:colId xmlns:a16="http://schemas.microsoft.com/office/drawing/2014/main" val="20000"/>
                    </a:ext>
                  </a:extLst>
                </a:gridCol>
                <a:gridCol w="2247900">
                  <a:extLst>
                    <a:ext uri="{9D8B030D-6E8A-4147-A177-3AD203B41FA5}">
                      <a16:colId xmlns:a16="http://schemas.microsoft.com/office/drawing/2014/main" val="20001"/>
                    </a:ext>
                  </a:extLst>
                </a:gridCol>
                <a:gridCol w="2505075">
                  <a:extLst>
                    <a:ext uri="{9D8B030D-6E8A-4147-A177-3AD203B41FA5}">
                      <a16:colId xmlns:a16="http://schemas.microsoft.com/office/drawing/2014/main" val="20002"/>
                    </a:ext>
                  </a:extLst>
                </a:gridCol>
                <a:gridCol w="2505075">
                  <a:extLst>
                    <a:ext uri="{9D8B030D-6E8A-4147-A177-3AD203B41FA5}">
                      <a16:colId xmlns:a16="http://schemas.microsoft.com/office/drawing/2014/main" val="20003"/>
                    </a:ext>
                  </a:extLst>
                </a:gridCol>
              </a:tblGrid>
              <a:tr h="1092380">
                <a:tc>
                  <a:txBody>
                    <a:bodyPr/>
                    <a:lstStyle/>
                    <a:p>
                      <a:pPr algn="l" fontAlgn="ctr"/>
                      <a:r>
                        <a:rPr lang="en-SG" sz="3200" u="none" strike="noStrike" dirty="0">
                          <a:effectLst/>
                        </a:rPr>
                        <a:t>Religious groups</a:t>
                      </a:r>
                      <a:endParaRPr lang="en-GB" sz="3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SG" sz="3200" u="none" strike="noStrike" dirty="0">
                          <a:effectLst/>
                        </a:rPr>
                        <a:t>1993-94</a:t>
                      </a:r>
                      <a:endParaRPr lang="en-GB" sz="3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SG" sz="3200" u="none" strike="noStrike" dirty="0">
                          <a:effectLst/>
                        </a:rPr>
                        <a:t>2004-05</a:t>
                      </a:r>
                      <a:endParaRPr lang="en-GB" sz="3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SG" sz="3200" u="none" strike="noStrike" dirty="0">
                          <a:effectLst/>
                        </a:rPr>
                        <a:t>2009-10</a:t>
                      </a:r>
                      <a:endParaRPr lang="en-GB" sz="32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0"/>
                  </a:ext>
                </a:extLst>
              </a:tr>
              <a:tr h="551472">
                <a:tc>
                  <a:txBody>
                    <a:bodyPr/>
                    <a:lstStyle/>
                    <a:p>
                      <a:pPr algn="l" fontAlgn="ctr"/>
                      <a:r>
                        <a:rPr lang="en-SG" sz="3200" b="1" u="none" strike="noStrike" dirty="0">
                          <a:solidFill>
                            <a:srgbClr val="FF0000"/>
                          </a:solidFill>
                          <a:effectLst/>
                        </a:rPr>
                        <a:t>Buddhists</a:t>
                      </a:r>
                      <a:endParaRPr lang="en-GB" sz="3200" b="1" i="0" u="none" strike="noStrike" dirty="0">
                        <a:solidFill>
                          <a:srgbClr val="FF0000"/>
                        </a:solidFill>
                        <a:effectLst/>
                        <a:latin typeface="Calibri" panose="020F0502020204030204" pitchFamily="34" charset="0"/>
                      </a:endParaRPr>
                    </a:p>
                  </a:txBody>
                  <a:tcPr marL="9525" marR="9525" marT="9525" marB="0" anchor="ctr"/>
                </a:tc>
                <a:tc>
                  <a:txBody>
                    <a:bodyPr/>
                    <a:lstStyle/>
                    <a:p>
                      <a:pPr algn="ctr" fontAlgn="ctr"/>
                      <a:r>
                        <a:rPr lang="en-SG" sz="3200" b="1" u="none" strike="noStrike" dirty="0">
                          <a:solidFill>
                            <a:srgbClr val="FF0000"/>
                          </a:solidFill>
                          <a:effectLst/>
                        </a:rPr>
                        <a:t>47.2</a:t>
                      </a:r>
                      <a:endParaRPr lang="en-GB" sz="3200" b="1" i="0" u="none" strike="noStrike" dirty="0">
                        <a:solidFill>
                          <a:srgbClr val="FF0000"/>
                        </a:solidFill>
                        <a:effectLst/>
                        <a:latin typeface="Calibri" panose="020F0502020204030204" pitchFamily="34" charset="0"/>
                      </a:endParaRPr>
                    </a:p>
                  </a:txBody>
                  <a:tcPr marL="9525" marR="9525" marT="9525" marB="0" anchor="ctr"/>
                </a:tc>
                <a:tc>
                  <a:txBody>
                    <a:bodyPr/>
                    <a:lstStyle/>
                    <a:p>
                      <a:pPr algn="ctr" fontAlgn="ctr"/>
                      <a:r>
                        <a:rPr lang="en-SG" sz="3200" b="1" u="none" strike="noStrike" dirty="0">
                          <a:solidFill>
                            <a:srgbClr val="FF0000"/>
                          </a:solidFill>
                          <a:effectLst/>
                        </a:rPr>
                        <a:t>40.4</a:t>
                      </a:r>
                      <a:endParaRPr lang="en-GB" sz="3200" b="1" i="0" u="none" strike="noStrike" dirty="0">
                        <a:solidFill>
                          <a:srgbClr val="FF0000"/>
                        </a:solidFill>
                        <a:effectLst/>
                        <a:latin typeface="Calibri" panose="020F0502020204030204" pitchFamily="34" charset="0"/>
                      </a:endParaRPr>
                    </a:p>
                  </a:txBody>
                  <a:tcPr marL="9525" marR="9525" marT="9525" marB="0" anchor="ctr"/>
                </a:tc>
                <a:tc>
                  <a:txBody>
                    <a:bodyPr/>
                    <a:lstStyle/>
                    <a:p>
                      <a:pPr algn="ctr" fontAlgn="ctr"/>
                      <a:r>
                        <a:rPr lang="en-SG" sz="3200" b="1" u="none" strike="noStrike" dirty="0">
                          <a:solidFill>
                            <a:srgbClr val="FF0000"/>
                          </a:solidFill>
                          <a:effectLst/>
                        </a:rPr>
                        <a:t>31.2</a:t>
                      </a:r>
                      <a:endParaRPr lang="en-GB" sz="3200" b="1" i="0" u="none" strike="noStrike" dirty="0">
                        <a:solidFill>
                          <a:srgbClr val="FF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1"/>
                  </a:ext>
                </a:extLst>
              </a:tr>
              <a:tr h="551472">
                <a:tc>
                  <a:txBody>
                    <a:bodyPr/>
                    <a:lstStyle/>
                    <a:p>
                      <a:pPr algn="l" fontAlgn="ctr"/>
                      <a:r>
                        <a:rPr lang="en-SG" sz="3200" u="none" strike="noStrike">
                          <a:effectLst/>
                        </a:rPr>
                        <a:t>Christians</a:t>
                      </a:r>
                      <a:endParaRPr lang="en-GB" sz="3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SG" sz="3200" u="none" strike="noStrike">
                          <a:effectLst/>
                        </a:rPr>
                        <a:t>22.6</a:t>
                      </a:r>
                      <a:endParaRPr lang="en-GB" sz="3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SG" sz="3200" u="none" strike="noStrike">
                          <a:effectLst/>
                        </a:rPr>
                        <a:t>14.4</a:t>
                      </a:r>
                      <a:endParaRPr lang="en-GB" sz="3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SG" sz="3200" u="none" strike="noStrike" dirty="0">
                          <a:effectLst/>
                        </a:rPr>
                        <a:t>12.9</a:t>
                      </a:r>
                      <a:endParaRPr lang="en-GB" sz="32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2"/>
                  </a:ext>
                </a:extLst>
              </a:tr>
              <a:tr h="551472">
                <a:tc>
                  <a:txBody>
                    <a:bodyPr/>
                    <a:lstStyle/>
                    <a:p>
                      <a:pPr algn="l" fontAlgn="ctr"/>
                      <a:r>
                        <a:rPr lang="en-SG" sz="3200" u="none" strike="noStrike">
                          <a:effectLst/>
                        </a:rPr>
                        <a:t>Hindus</a:t>
                      </a:r>
                      <a:endParaRPr lang="en-GB" sz="3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SG" sz="3200" u="none" strike="noStrike">
                          <a:effectLst/>
                        </a:rPr>
                        <a:t>29.5</a:t>
                      </a:r>
                      <a:endParaRPr lang="en-GB" sz="3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SG" sz="3200" u="none" strike="noStrike">
                          <a:effectLst/>
                        </a:rPr>
                        <a:t>23.1</a:t>
                      </a:r>
                      <a:endParaRPr lang="en-GB" sz="3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SG" sz="3200" u="none" strike="noStrike" dirty="0">
                          <a:effectLst/>
                        </a:rPr>
                        <a:t>18.7</a:t>
                      </a:r>
                      <a:endParaRPr lang="en-GB" sz="32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3"/>
                  </a:ext>
                </a:extLst>
              </a:tr>
              <a:tr h="551472">
                <a:tc>
                  <a:txBody>
                    <a:bodyPr/>
                    <a:lstStyle/>
                    <a:p>
                      <a:pPr algn="l" fontAlgn="ctr"/>
                      <a:r>
                        <a:rPr lang="en-SG" sz="3200" b="1" u="none" strike="noStrike" dirty="0">
                          <a:solidFill>
                            <a:srgbClr val="FF0000"/>
                          </a:solidFill>
                          <a:effectLst/>
                        </a:rPr>
                        <a:t>Muslims</a:t>
                      </a:r>
                      <a:endParaRPr lang="en-GB" sz="3200" b="1" i="1" u="none" strike="noStrike" dirty="0">
                        <a:solidFill>
                          <a:srgbClr val="FF0000"/>
                        </a:solidFill>
                        <a:effectLst/>
                        <a:latin typeface="Calibri" panose="020F0502020204030204" pitchFamily="34" charset="0"/>
                      </a:endParaRPr>
                    </a:p>
                  </a:txBody>
                  <a:tcPr marL="9525" marR="9525" marT="9525" marB="0" anchor="ctr"/>
                </a:tc>
                <a:tc>
                  <a:txBody>
                    <a:bodyPr/>
                    <a:lstStyle/>
                    <a:p>
                      <a:pPr algn="ctr" fontAlgn="ctr"/>
                      <a:r>
                        <a:rPr lang="en-SG" sz="3200" b="1" u="none" strike="noStrike" dirty="0">
                          <a:solidFill>
                            <a:srgbClr val="FF0000"/>
                          </a:solidFill>
                          <a:effectLst/>
                        </a:rPr>
                        <a:t>46.4</a:t>
                      </a:r>
                      <a:endParaRPr lang="en-GB" sz="3200" b="1" i="1" u="none" strike="noStrike" dirty="0">
                        <a:solidFill>
                          <a:srgbClr val="FF0000"/>
                        </a:solidFill>
                        <a:effectLst/>
                        <a:latin typeface="Calibri" panose="020F0502020204030204" pitchFamily="34" charset="0"/>
                      </a:endParaRPr>
                    </a:p>
                  </a:txBody>
                  <a:tcPr marL="9525" marR="9525" marT="9525" marB="0" anchor="ctr"/>
                </a:tc>
                <a:tc>
                  <a:txBody>
                    <a:bodyPr/>
                    <a:lstStyle/>
                    <a:p>
                      <a:pPr algn="ctr" fontAlgn="ctr"/>
                      <a:r>
                        <a:rPr lang="en-SG" sz="3200" b="1" u="none" strike="noStrike" dirty="0">
                          <a:solidFill>
                            <a:srgbClr val="FF0000"/>
                          </a:solidFill>
                          <a:effectLst/>
                        </a:rPr>
                        <a:t>41.9</a:t>
                      </a:r>
                      <a:endParaRPr lang="en-GB" sz="3200" b="1" i="1" u="none" strike="noStrike" dirty="0">
                        <a:solidFill>
                          <a:srgbClr val="FF0000"/>
                        </a:solidFill>
                        <a:effectLst/>
                        <a:latin typeface="Calibri" panose="020F0502020204030204" pitchFamily="34" charset="0"/>
                      </a:endParaRPr>
                    </a:p>
                  </a:txBody>
                  <a:tcPr marL="9525" marR="9525" marT="9525" marB="0" anchor="ctr"/>
                </a:tc>
                <a:tc>
                  <a:txBody>
                    <a:bodyPr/>
                    <a:lstStyle/>
                    <a:p>
                      <a:pPr algn="ctr" fontAlgn="ctr"/>
                      <a:r>
                        <a:rPr lang="en-SG" sz="3200" b="1" u="none" strike="noStrike" dirty="0" smtClean="0">
                          <a:solidFill>
                            <a:srgbClr val="FF0000"/>
                          </a:solidFill>
                          <a:effectLst/>
                        </a:rPr>
                        <a:t>34.0</a:t>
                      </a:r>
                      <a:endParaRPr lang="en-GB" sz="3200" b="1" i="1" u="none" strike="noStrike" dirty="0">
                        <a:solidFill>
                          <a:srgbClr val="FF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4"/>
                  </a:ext>
                </a:extLst>
              </a:tr>
              <a:tr h="551472">
                <a:tc>
                  <a:txBody>
                    <a:bodyPr/>
                    <a:lstStyle/>
                    <a:p>
                      <a:pPr algn="l" fontAlgn="ctr"/>
                      <a:r>
                        <a:rPr lang="en-SG" sz="3200" u="none" strike="noStrike">
                          <a:effectLst/>
                        </a:rPr>
                        <a:t>Jains</a:t>
                      </a:r>
                      <a:endParaRPr lang="en-GB" sz="3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SG" sz="3200" u="none" strike="noStrike">
                          <a:effectLst/>
                        </a:rPr>
                        <a:t>5.5</a:t>
                      </a:r>
                      <a:endParaRPr lang="en-GB" sz="3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SG" sz="3200" u="none" strike="noStrike">
                          <a:effectLst/>
                        </a:rPr>
                        <a:t>2.7</a:t>
                      </a:r>
                      <a:endParaRPr lang="en-GB" sz="3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SG" sz="3200" u="none" strike="noStrike" dirty="0">
                          <a:effectLst/>
                        </a:rPr>
                        <a:t>1.7</a:t>
                      </a:r>
                      <a:endParaRPr lang="en-GB" sz="32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5"/>
                  </a:ext>
                </a:extLst>
              </a:tr>
              <a:tr h="551472">
                <a:tc>
                  <a:txBody>
                    <a:bodyPr/>
                    <a:lstStyle/>
                    <a:p>
                      <a:pPr algn="l" fontAlgn="ctr"/>
                      <a:r>
                        <a:rPr lang="en-SG" sz="3200" u="none" strike="noStrike">
                          <a:effectLst/>
                        </a:rPr>
                        <a:t>Sikhs</a:t>
                      </a:r>
                      <a:endParaRPr lang="en-GB" sz="3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SG" sz="3200" u="none" strike="noStrike">
                          <a:effectLst/>
                        </a:rPr>
                        <a:t>18.8</a:t>
                      </a:r>
                      <a:endParaRPr lang="en-GB" sz="3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SG" sz="3200" u="none" strike="noStrike">
                          <a:effectLst/>
                        </a:rPr>
                        <a:t>9.5</a:t>
                      </a:r>
                      <a:endParaRPr lang="en-GB" sz="3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SG" sz="3200" u="none" strike="noStrike" dirty="0">
                          <a:effectLst/>
                        </a:rPr>
                        <a:t>14.5</a:t>
                      </a:r>
                      <a:endParaRPr lang="en-GB" sz="32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6"/>
                  </a:ext>
                </a:extLst>
              </a:tr>
              <a:tr h="551472">
                <a:tc>
                  <a:txBody>
                    <a:bodyPr/>
                    <a:lstStyle/>
                    <a:p>
                      <a:pPr algn="l" fontAlgn="ctr"/>
                      <a:r>
                        <a:rPr lang="en-SG" sz="3200" u="none" strike="noStrike" dirty="0">
                          <a:effectLst/>
                        </a:rPr>
                        <a:t>Total</a:t>
                      </a:r>
                      <a:endParaRPr lang="en-GB" sz="3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SG" sz="3200" u="none" strike="noStrike" dirty="0">
                          <a:effectLst/>
                        </a:rPr>
                        <a:t>31.7</a:t>
                      </a:r>
                      <a:endParaRPr lang="en-GB" sz="3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SG" sz="3200" u="none" strike="noStrike" dirty="0">
                          <a:effectLst/>
                        </a:rPr>
                        <a:t>25.8</a:t>
                      </a:r>
                      <a:endParaRPr lang="en-GB" sz="3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SG" sz="3200" u="none" strike="noStrike" dirty="0">
                          <a:effectLst/>
                        </a:rPr>
                        <a:t>20.9</a:t>
                      </a:r>
                      <a:endParaRPr lang="en-GB" sz="32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41046775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20000"/>
              <a:lumOff val="80000"/>
            </a:schemeClr>
          </a:solidFill>
        </p:spPr>
        <p:txBody>
          <a:bodyPr/>
          <a:lstStyle/>
          <a:p>
            <a:pPr algn="ctr"/>
            <a:r>
              <a:rPr lang="en-US" b="1" dirty="0" err="1" smtClean="0"/>
              <a:t>Rural+Urban</a:t>
            </a:r>
            <a:r>
              <a:rPr lang="en-US" b="1" dirty="0" smtClean="0"/>
              <a:t> </a:t>
            </a:r>
            <a:r>
              <a:rPr lang="en-US" b="1" dirty="0"/>
              <a:t>Areas</a:t>
            </a:r>
            <a:r>
              <a:rPr lang="en-US" dirty="0"/>
              <a:t/>
            </a:r>
            <a:br>
              <a:rPr lang="en-US" dirty="0"/>
            </a:br>
            <a:r>
              <a:rPr lang="en-US" dirty="0"/>
              <a:t>Poverty among Religious Groups</a:t>
            </a:r>
            <a:endParaRPr lang="en-GB" dirty="0"/>
          </a:p>
        </p:txBody>
      </p:sp>
      <p:graphicFrame>
        <p:nvGraphicFramePr>
          <p:cNvPr id="4" name="Table 3"/>
          <p:cNvGraphicFramePr>
            <a:graphicFrameLocks noGrp="1"/>
          </p:cNvGraphicFramePr>
          <p:nvPr>
            <p:extLst/>
          </p:nvPr>
        </p:nvGraphicFramePr>
        <p:xfrm>
          <a:off x="838200" y="1904997"/>
          <a:ext cx="10617200" cy="4714611"/>
        </p:xfrm>
        <a:graphic>
          <a:graphicData uri="http://schemas.openxmlformats.org/drawingml/2006/table">
            <a:tbl>
              <a:tblPr>
                <a:tableStyleId>{5C22544A-7EE6-4342-B048-85BDC9FD1C3A}</a:tableStyleId>
              </a:tblPr>
              <a:tblGrid>
                <a:gridCol w="2654300">
                  <a:extLst>
                    <a:ext uri="{9D8B030D-6E8A-4147-A177-3AD203B41FA5}">
                      <a16:colId xmlns:a16="http://schemas.microsoft.com/office/drawing/2014/main" val="20000"/>
                    </a:ext>
                  </a:extLst>
                </a:gridCol>
                <a:gridCol w="2654300">
                  <a:extLst>
                    <a:ext uri="{9D8B030D-6E8A-4147-A177-3AD203B41FA5}">
                      <a16:colId xmlns:a16="http://schemas.microsoft.com/office/drawing/2014/main" val="20001"/>
                    </a:ext>
                  </a:extLst>
                </a:gridCol>
                <a:gridCol w="2654300">
                  <a:extLst>
                    <a:ext uri="{9D8B030D-6E8A-4147-A177-3AD203B41FA5}">
                      <a16:colId xmlns:a16="http://schemas.microsoft.com/office/drawing/2014/main" val="20002"/>
                    </a:ext>
                  </a:extLst>
                </a:gridCol>
                <a:gridCol w="2654300">
                  <a:extLst>
                    <a:ext uri="{9D8B030D-6E8A-4147-A177-3AD203B41FA5}">
                      <a16:colId xmlns:a16="http://schemas.microsoft.com/office/drawing/2014/main" val="20003"/>
                    </a:ext>
                  </a:extLst>
                </a:gridCol>
              </a:tblGrid>
              <a:tr h="918476">
                <a:tc>
                  <a:txBody>
                    <a:bodyPr/>
                    <a:lstStyle/>
                    <a:p>
                      <a:pPr algn="l" fontAlgn="ctr"/>
                      <a:r>
                        <a:rPr lang="en-SG" sz="3200" u="none" strike="noStrike">
                          <a:effectLst/>
                        </a:rPr>
                        <a:t>Religious groups</a:t>
                      </a:r>
                      <a:endParaRPr lang="en-SG" sz="3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SG" sz="3200" u="none" strike="noStrike" dirty="0">
                          <a:effectLst/>
                        </a:rPr>
                        <a:t>1993-94</a:t>
                      </a:r>
                      <a:endParaRPr lang="en-SG" sz="3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SG" sz="3200" u="none" strike="noStrike" dirty="0">
                          <a:effectLst/>
                        </a:rPr>
                        <a:t>2004-05</a:t>
                      </a:r>
                      <a:endParaRPr lang="en-SG" sz="3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SG" sz="3200" u="none" strike="noStrike">
                          <a:effectLst/>
                        </a:rPr>
                        <a:t>2009-10</a:t>
                      </a:r>
                      <a:endParaRPr lang="en-SG" sz="32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0"/>
                  </a:ext>
                </a:extLst>
              </a:tr>
              <a:tr h="532818">
                <a:tc>
                  <a:txBody>
                    <a:bodyPr/>
                    <a:lstStyle/>
                    <a:p>
                      <a:pPr algn="l" fontAlgn="ctr"/>
                      <a:r>
                        <a:rPr lang="en-SG" sz="3200" b="1" u="none" strike="noStrike" dirty="0">
                          <a:effectLst/>
                        </a:rPr>
                        <a:t>Buddhists</a:t>
                      </a:r>
                      <a:endParaRPr lang="en-SG" sz="32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SG" sz="3200" b="1" u="none" strike="noStrike" dirty="0">
                          <a:effectLst/>
                        </a:rPr>
                        <a:t>64.9</a:t>
                      </a:r>
                      <a:endParaRPr lang="en-SG" sz="32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SG" sz="3200" b="1" u="none" strike="noStrike" dirty="0">
                          <a:effectLst/>
                        </a:rPr>
                        <a:t>56</a:t>
                      </a:r>
                      <a:endParaRPr lang="en-SG" sz="32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SG" sz="3200" b="1" u="none" strike="noStrike" dirty="0" smtClean="0">
                          <a:effectLst/>
                        </a:rPr>
                        <a:t>39.0</a:t>
                      </a:r>
                      <a:endParaRPr lang="en-SG" sz="32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1"/>
                  </a:ext>
                </a:extLst>
              </a:tr>
              <a:tr h="532818">
                <a:tc>
                  <a:txBody>
                    <a:bodyPr/>
                    <a:lstStyle/>
                    <a:p>
                      <a:pPr algn="l" fontAlgn="ctr"/>
                      <a:r>
                        <a:rPr lang="en-SG" sz="3200" u="none" strike="noStrike">
                          <a:effectLst/>
                        </a:rPr>
                        <a:t>Christians</a:t>
                      </a:r>
                      <a:endParaRPr lang="en-SG" sz="3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SG" sz="3200" u="none" strike="noStrike">
                          <a:effectLst/>
                        </a:rPr>
                        <a:t>38.4</a:t>
                      </a:r>
                      <a:endParaRPr lang="en-SG" sz="3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SG" sz="3200" u="none" strike="noStrike">
                          <a:effectLst/>
                        </a:rPr>
                        <a:t>25</a:t>
                      </a:r>
                      <a:endParaRPr lang="en-SG" sz="3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SG" sz="3200" u="none" strike="noStrike" dirty="0">
                          <a:effectLst/>
                        </a:rPr>
                        <a:t>20.5</a:t>
                      </a:r>
                      <a:endParaRPr lang="en-SG" sz="32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2"/>
                  </a:ext>
                </a:extLst>
              </a:tr>
              <a:tr h="532818">
                <a:tc>
                  <a:txBody>
                    <a:bodyPr/>
                    <a:lstStyle/>
                    <a:p>
                      <a:pPr algn="l" fontAlgn="ctr"/>
                      <a:r>
                        <a:rPr lang="en-SG" sz="3200" u="none" strike="noStrike">
                          <a:effectLst/>
                        </a:rPr>
                        <a:t>Hindus</a:t>
                      </a:r>
                      <a:endParaRPr lang="en-SG" sz="3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SG" sz="3200" u="none" strike="noStrike">
                          <a:effectLst/>
                        </a:rPr>
                        <a:t>45.4</a:t>
                      </a:r>
                      <a:endParaRPr lang="en-SG" sz="3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SG" sz="3200" u="none" strike="noStrike">
                          <a:effectLst/>
                        </a:rPr>
                        <a:t>37.5</a:t>
                      </a:r>
                      <a:endParaRPr lang="en-SG" sz="3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SG" sz="3200" u="none" strike="noStrike" dirty="0">
                          <a:effectLst/>
                        </a:rPr>
                        <a:t>29.7</a:t>
                      </a:r>
                      <a:endParaRPr lang="en-SG" sz="32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3"/>
                  </a:ext>
                </a:extLst>
              </a:tr>
              <a:tr h="532818">
                <a:tc>
                  <a:txBody>
                    <a:bodyPr/>
                    <a:lstStyle/>
                    <a:p>
                      <a:pPr algn="l" fontAlgn="ctr"/>
                      <a:r>
                        <a:rPr lang="en-SG" sz="3200" b="1" u="none" strike="noStrike" dirty="0">
                          <a:effectLst/>
                        </a:rPr>
                        <a:t>Muslims</a:t>
                      </a:r>
                      <a:endParaRPr lang="en-SG" sz="3200" b="1" i="1"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SG" sz="3200" b="1" u="none" strike="noStrike" dirty="0">
                          <a:effectLst/>
                        </a:rPr>
                        <a:t>51.1</a:t>
                      </a:r>
                      <a:endParaRPr lang="en-SG" sz="3200" b="1" i="1"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SG" sz="3200" b="1" u="none" strike="noStrike" dirty="0">
                          <a:effectLst/>
                        </a:rPr>
                        <a:t>43.7</a:t>
                      </a:r>
                      <a:endParaRPr lang="en-SG" sz="3200" b="1" i="1"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SG" sz="3200" b="1" u="none" strike="noStrike" dirty="0">
                          <a:effectLst/>
                        </a:rPr>
                        <a:t>35.5</a:t>
                      </a:r>
                      <a:endParaRPr lang="en-SG" sz="3200" b="1" i="1"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4"/>
                  </a:ext>
                </a:extLst>
              </a:tr>
              <a:tr h="532818">
                <a:tc>
                  <a:txBody>
                    <a:bodyPr/>
                    <a:lstStyle/>
                    <a:p>
                      <a:pPr algn="l" fontAlgn="ctr"/>
                      <a:r>
                        <a:rPr lang="en-SG" sz="3200" u="none" strike="noStrike">
                          <a:effectLst/>
                        </a:rPr>
                        <a:t>Jains</a:t>
                      </a:r>
                      <a:endParaRPr lang="en-SG" sz="3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SG" sz="3200" u="none" strike="noStrike">
                          <a:effectLst/>
                        </a:rPr>
                        <a:t>10.2</a:t>
                      </a:r>
                      <a:endParaRPr lang="en-SG" sz="3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SG" sz="3200" u="none" strike="noStrike">
                          <a:effectLst/>
                        </a:rPr>
                        <a:t>4.6</a:t>
                      </a:r>
                      <a:endParaRPr lang="en-SG" sz="3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SG" sz="3200" u="none" strike="noStrike" dirty="0">
                          <a:effectLst/>
                        </a:rPr>
                        <a:t>1.5</a:t>
                      </a:r>
                      <a:endParaRPr lang="en-SG" sz="32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5"/>
                  </a:ext>
                </a:extLst>
              </a:tr>
              <a:tr h="532818">
                <a:tc>
                  <a:txBody>
                    <a:bodyPr/>
                    <a:lstStyle/>
                    <a:p>
                      <a:pPr algn="l" fontAlgn="ctr"/>
                      <a:r>
                        <a:rPr lang="en-SG" sz="3200" u="none" strike="noStrike">
                          <a:effectLst/>
                        </a:rPr>
                        <a:t>Sikhs</a:t>
                      </a:r>
                      <a:endParaRPr lang="en-SG" sz="3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SG" sz="3200" u="none" strike="noStrike">
                          <a:effectLst/>
                        </a:rPr>
                        <a:t>19.4</a:t>
                      </a:r>
                      <a:endParaRPr lang="en-SG" sz="3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SG" sz="3200" u="none" strike="noStrike">
                          <a:effectLst/>
                        </a:rPr>
                        <a:t>19</a:t>
                      </a:r>
                      <a:endParaRPr lang="en-SG" sz="3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SG" sz="3200" u="none" strike="noStrike" dirty="0">
                          <a:effectLst/>
                        </a:rPr>
                        <a:t>12.5</a:t>
                      </a:r>
                      <a:endParaRPr lang="en-SG" sz="32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6"/>
                  </a:ext>
                </a:extLst>
              </a:tr>
              <a:tr h="532818">
                <a:tc>
                  <a:txBody>
                    <a:bodyPr/>
                    <a:lstStyle/>
                    <a:p>
                      <a:pPr algn="l" fontAlgn="ctr"/>
                      <a:r>
                        <a:rPr lang="en-SG" sz="3200" u="none" strike="noStrike">
                          <a:effectLst/>
                        </a:rPr>
                        <a:t>Total</a:t>
                      </a:r>
                      <a:endParaRPr lang="en-SG" sz="3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SG" sz="3200" u="none" strike="noStrike">
                          <a:effectLst/>
                        </a:rPr>
                        <a:t>45.5</a:t>
                      </a:r>
                      <a:endParaRPr lang="en-SG" sz="3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SG" sz="3200" u="none" strike="noStrike">
                          <a:effectLst/>
                        </a:rPr>
                        <a:t>37.8</a:t>
                      </a:r>
                      <a:endParaRPr lang="en-SG" sz="3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SG" sz="3200" u="none" strike="noStrike" dirty="0">
                          <a:effectLst/>
                        </a:rPr>
                        <a:t>29.9</a:t>
                      </a:r>
                      <a:endParaRPr lang="en-SG" sz="32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6299294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177800"/>
            <a:ext cx="9499599" cy="571499"/>
          </a:xfrm>
          <a:solidFill>
            <a:schemeClr val="accent2">
              <a:lumMod val="20000"/>
              <a:lumOff val="80000"/>
            </a:schemeClr>
          </a:solidFill>
        </p:spPr>
        <p:txBody>
          <a:bodyPr>
            <a:normAutofit fontScale="90000"/>
          </a:bodyPr>
          <a:lstStyle/>
          <a:p>
            <a:pPr algn="ctr"/>
            <a:r>
              <a:rPr lang="en-US" sz="2400" b="1" dirty="0" smtClean="0"/>
              <a:t>Urban Areas</a:t>
            </a:r>
            <a:br>
              <a:rPr lang="en-US" sz="2400" b="1" dirty="0" smtClean="0"/>
            </a:br>
            <a:r>
              <a:rPr lang="en-US" sz="2400" dirty="0" smtClean="0"/>
              <a:t>Ratio between Muslim Poverty and Overall Poverty in respective states</a:t>
            </a:r>
            <a:endParaRPr lang="en-GB" sz="2400" dirty="0"/>
          </a:p>
        </p:txBody>
      </p:sp>
      <p:graphicFrame>
        <p:nvGraphicFramePr>
          <p:cNvPr id="7" name="Content Placeholder 6"/>
          <p:cNvGraphicFramePr>
            <a:graphicFrameLocks noGrp="1"/>
          </p:cNvGraphicFramePr>
          <p:nvPr>
            <p:ph idx="1"/>
            <p:extLst/>
          </p:nvPr>
        </p:nvGraphicFramePr>
        <p:xfrm>
          <a:off x="838200" y="850898"/>
          <a:ext cx="9499599" cy="6049266"/>
        </p:xfrm>
        <a:graphic>
          <a:graphicData uri="http://schemas.openxmlformats.org/drawingml/2006/table">
            <a:tbl>
              <a:tblPr>
                <a:tableStyleId>{5C22544A-7EE6-4342-B048-85BDC9FD1C3A}</a:tableStyleId>
              </a:tblPr>
              <a:tblGrid>
                <a:gridCol w="2044872">
                  <a:extLst>
                    <a:ext uri="{9D8B030D-6E8A-4147-A177-3AD203B41FA5}">
                      <a16:colId xmlns:a16="http://schemas.microsoft.com/office/drawing/2014/main" val="20000"/>
                    </a:ext>
                  </a:extLst>
                </a:gridCol>
                <a:gridCol w="2484909">
                  <a:extLst>
                    <a:ext uri="{9D8B030D-6E8A-4147-A177-3AD203B41FA5}">
                      <a16:colId xmlns:a16="http://schemas.microsoft.com/office/drawing/2014/main" val="20001"/>
                    </a:ext>
                  </a:extLst>
                </a:gridCol>
                <a:gridCol w="2484909">
                  <a:extLst>
                    <a:ext uri="{9D8B030D-6E8A-4147-A177-3AD203B41FA5}">
                      <a16:colId xmlns:a16="http://schemas.microsoft.com/office/drawing/2014/main" val="20002"/>
                    </a:ext>
                  </a:extLst>
                </a:gridCol>
                <a:gridCol w="2484909">
                  <a:extLst>
                    <a:ext uri="{9D8B030D-6E8A-4147-A177-3AD203B41FA5}">
                      <a16:colId xmlns:a16="http://schemas.microsoft.com/office/drawing/2014/main" val="20003"/>
                    </a:ext>
                  </a:extLst>
                </a:gridCol>
              </a:tblGrid>
              <a:tr h="319617">
                <a:tc>
                  <a:txBody>
                    <a:bodyPr/>
                    <a:lstStyle/>
                    <a:p>
                      <a:pPr algn="l" fontAlgn="ctr"/>
                      <a:r>
                        <a:rPr lang="en-GB" sz="2000" u="none" strike="noStrike">
                          <a:effectLst/>
                        </a:rPr>
                        <a:t>States</a:t>
                      </a:r>
                      <a:endParaRPr lang="en-GB" sz="2000" b="0" i="0" u="none" strike="noStrike">
                        <a:solidFill>
                          <a:srgbClr val="000000"/>
                        </a:solidFill>
                        <a:effectLst/>
                        <a:latin typeface="Calibri" panose="020F0502020204030204" pitchFamily="34" charset="0"/>
                      </a:endParaRPr>
                    </a:p>
                  </a:txBody>
                  <a:tcPr marL="6177" marR="6177" marT="6177" marB="0" anchor="ctr"/>
                </a:tc>
                <a:tc>
                  <a:txBody>
                    <a:bodyPr/>
                    <a:lstStyle/>
                    <a:p>
                      <a:pPr algn="r" fontAlgn="ctr"/>
                      <a:r>
                        <a:rPr lang="en-GB" sz="2000" u="none" strike="noStrike">
                          <a:effectLst/>
                        </a:rPr>
                        <a:t>1993-94</a:t>
                      </a:r>
                      <a:endParaRPr lang="en-GB" sz="2000" b="0" i="0" u="none" strike="noStrike">
                        <a:solidFill>
                          <a:srgbClr val="000000"/>
                        </a:solidFill>
                        <a:effectLst/>
                        <a:latin typeface="Calibri" panose="020F0502020204030204" pitchFamily="34" charset="0"/>
                      </a:endParaRPr>
                    </a:p>
                  </a:txBody>
                  <a:tcPr marL="6177" marR="6177" marT="6177" marB="0" anchor="ctr"/>
                </a:tc>
                <a:tc>
                  <a:txBody>
                    <a:bodyPr/>
                    <a:lstStyle/>
                    <a:p>
                      <a:pPr algn="r" fontAlgn="ctr"/>
                      <a:r>
                        <a:rPr lang="en-GB" sz="2000" u="none" strike="noStrike">
                          <a:effectLst/>
                        </a:rPr>
                        <a:t>2004-05</a:t>
                      </a:r>
                      <a:endParaRPr lang="en-GB" sz="2000" b="0" i="0" u="none" strike="noStrike">
                        <a:solidFill>
                          <a:srgbClr val="000000"/>
                        </a:solidFill>
                        <a:effectLst/>
                        <a:latin typeface="Calibri" panose="020F0502020204030204" pitchFamily="34" charset="0"/>
                      </a:endParaRPr>
                    </a:p>
                  </a:txBody>
                  <a:tcPr marL="6177" marR="6177" marT="6177" marB="0" anchor="ctr"/>
                </a:tc>
                <a:tc>
                  <a:txBody>
                    <a:bodyPr/>
                    <a:lstStyle/>
                    <a:p>
                      <a:pPr algn="r" fontAlgn="ctr"/>
                      <a:r>
                        <a:rPr lang="en-GB" sz="2000" u="none" strike="noStrike">
                          <a:effectLst/>
                        </a:rPr>
                        <a:t>2009-10</a:t>
                      </a:r>
                      <a:endParaRPr lang="en-GB" sz="2000" b="0" i="0" u="none" strike="noStrike">
                        <a:solidFill>
                          <a:srgbClr val="000000"/>
                        </a:solidFill>
                        <a:effectLst/>
                        <a:latin typeface="Calibri" panose="020F0502020204030204" pitchFamily="34" charset="0"/>
                      </a:endParaRPr>
                    </a:p>
                  </a:txBody>
                  <a:tcPr marL="6177" marR="6177" marT="6177" marB="0" anchor="ctr"/>
                </a:tc>
                <a:extLst>
                  <a:ext uri="{0D108BD9-81ED-4DB2-BD59-A6C34878D82A}">
                    <a16:rowId xmlns:a16="http://schemas.microsoft.com/office/drawing/2014/main" val="10000"/>
                  </a:ext>
                </a:extLst>
              </a:tr>
              <a:tr h="319617">
                <a:tc>
                  <a:txBody>
                    <a:bodyPr/>
                    <a:lstStyle/>
                    <a:p>
                      <a:pPr algn="l" fontAlgn="ctr"/>
                      <a:r>
                        <a:rPr lang="en-GB" sz="2000" u="none" strike="noStrike">
                          <a:effectLst/>
                        </a:rPr>
                        <a:t>Andhra Pradesh</a:t>
                      </a:r>
                      <a:endParaRPr lang="en-GB" sz="2000" b="0" i="0" u="none" strike="noStrike">
                        <a:solidFill>
                          <a:srgbClr val="000000"/>
                        </a:solidFill>
                        <a:effectLst/>
                        <a:latin typeface="Calibri" panose="020F0502020204030204" pitchFamily="34" charset="0"/>
                      </a:endParaRPr>
                    </a:p>
                  </a:txBody>
                  <a:tcPr marL="6177" marR="6177" marT="6177" marB="0" anchor="ctr"/>
                </a:tc>
                <a:tc>
                  <a:txBody>
                    <a:bodyPr/>
                    <a:lstStyle/>
                    <a:p>
                      <a:pPr algn="r" fontAlgn="ctr"/>
                      <a:r>
                        <a:rPr lang="en-GB" sz="2000" u="none" strike="noStrike">
                          <a:effectLst/>
                        </a:rPr>
                        <a:t>1.30</a:t>
                      </a:r>
                      <a:endParaRPr lang="en-GB" sz="2000" b="0" i="0" u="none" strike="noStrike">
                        <a:solidFill>
                          <a:srgbClr val="000000"/>
                        </a:solidFill>
                        <a:effectLst/>
                        <a:latin typeface="Calibri" panose="020F0502020204030204" pitchFamily="34" charset="0"/>
                      </a:endParaRPr>
                    </a:p>
                  </a:txBody>
                  <a:tcPr marL="6177" marR="6177" marT="6177" marB="0" anchor="ctr"/>
                </a:tc>
                <a:tc>
                  <a:txBody>
                    <a:bodyPr/>
                    <a:lstStyle/>
                    <a:p>
                      <a:pPr algn="r" fontAlgn="ctr"/>
                      <a:r>
                        <a:rPr lang="en-GB" sz="2000" u="none" strike="noStrike">
                          <a:effectLst/>
                        </a:rPr>
                        <a:t>1.40</a:t>
                      </a:r>
                      <a:endParaRPr lang="en-GB" sz="2000" b="0" i="0" u="none" strike="noStrike">
                        <a:solidFill>
                          <a:srgbClr val="000000"/>
                        </a:solidFill>
                        <a:effectLst/>
                        <a:latin typeface="Calibri" panose="020F0502020204030204" pitchFamily="34" charset="0"/>
                      </a:endParaRPr>
                    </a:p>
                  </a:txBody>
                  <a:tcPr marL="6177" marR="6177" marT="6177" marB="0" anchor="ctr"/>
                </a:tc>
                <a:tc>
                  <a:txBody>
                    <a:bodyPr/>
                    <a:lstStyle/>
                    <a:p>
                      <a:pPr algn="r" fontAlgn="ctr"/>
                      <a:r>
                        <a:rPr lang="en-GB" sz="2000" u="none" strike="noStrike">
                          <a:effectLst/>
                        </a:rPr>
                        <a:t>1.40</a:t>
                      </a:r>
                      <a:endParaRPr lang="en-GB" sz="2000" b="0" i="0" u="none" strike="noStrike">
                        <a:solidFill>
                          <a:srgbClr val="000000"/>
                        </a:solidFill>
                        <a:effectLst/>
                        <a:latin typeface="Calibri" panose="020F0502020204030204" pitchFamily="34" charset="0"/>
                      </a:endParaRPr>
                    </a:p>
                  </a:txBody>
                  <a:tcPr marL="6177" marR="6177" marT="6177" marB="0" anchor="ctr"/>
                </a:tc>
                <a:extLst>
                  <a:ext uri="{0D108BD9-81ED-4DB2-BD59-A6C34878D82A}">
                    <a16:rowId xmlns:a16="http://schemas.microsoft.com/office/drawing/2014/main" val="10001"/>
                  </a:ext>
                </a:extLst>
              </a:tr>
              <a:tr h="319617">
                <a:tc>
                  <a:txBody>
                    <a:bodyPr/>
                    <a:lstStyle/>
                    <a:p>
                      <a:pPr algn="l" fontAlgn="ctr"/>
                      <a:r>
                        <a:rPr lang="en-GB" sz="2000" u="none" strike="noStrike" dirty="0">
                          <a:solidFill>
                            <a:srgbClr val="FF0000"/>
                          </a:solidFill>
                          <a:effectLst/>
                        </a:rPr>
                        <a:t>Assam</a:t>
                      </a:r>
                      <a:endParaRPr lang="en-GB" sz="2000" b="0" i="0" u="none" strike="noStrike" dirty="0">
                        <a:solidFill>
                          <a:srgbClr val="FF0000"/>
                        </a:solidFill>
                        <a:effectLst/>
                        <a:latin typeface="Calibri" panose="020F0502020204030204" pitchFamily="34" charset="0"/>
                      </a:endParaRPr>
                    </a:p>
                  </a:txBody>
                  <a:tcPr marL="6177" marR="6177" marT="6177" marB="0" anchor="ctr"/>
                </a:tc>
                <a:tc>
                  <a:txBody>
                    <a:bodyPr/>
                    <a:lstStyle/>
                    <a:p>
                      <a:pPr algn="r" fontAlgn="ctr"/>
                      <a:r>
                        <a:rPr lang="en-GB" sz="2000" u="none" strike="noStrike" dirty="0">
                          <a:solidFill>
                            <a:srgbClr val="FF0000"/>
                          </a:solidFill>
                          <a:effectLst/>
                        </a:rPr>
                        <a:t>1.80</a:t>
                      </a:r>
                      <a:endParaRPr lang="en-GB" sz="2000" b="0" i="0" u="none" strike="noStrike" dirty="0">
                        <a:solidFill>
                          <a:srgbClr val="FF0000"/>
                        </a:solidFill>
                        <a:effectLst/>
                        <a:latin typeface="Calibri" panose="020F0502020204030204" pitchFamily="34" charset="0"/>
                      </a:endParaRPr>
                    </a:p>
                  </a:txBody>
                  <a:tcPr marL="6177" marR="6177" marT="6177" marB="0" anchor="ctr"/>
                </a:tc>
                <a:tc>
                  <a:txBody>
                    <a:bodyPr/>
                    <a:lstStyle/>
                    <a:p>
                      <a:pPr algn="r" fontAlgn="ctr"/>
                      <a:r>
                        <a:rPr lang="en-GB" sz="2000" u="none" strike="noStrike" dirty="0">
                          <a:solidFill>
                            <a:srgbClr val="FF0000"/>
                          </a:solidFill>
                          <a:effectLst/>
                        </a:rPr>
                        <a:t>1.10</a:t>
                      </a:r>
                      <a:endParaRPr lang="en-GB" sz="2000" b="0" i="0" u="none" strike="noStrike" dirty="0">
                        <a:solidFill>
                          <a:srgbClr val="FF0000"/>
                        </a:solidFill>
                        <a:effectLst/>
                        <a:latin typeface="Calibri" panose="020F0502020204030204" pitchFamily="34" charset="0"/>
                      </a:endParaRPr>
                    </a:p>
                  </a:txBody>
                  <a:tcPr marL="6177" marR="6177" marT="6177" marB="0" anchor="ctr"/>
                </a:tc>
                <a:tc>
                  <a:txBody>
                    <a:bodyPr/>
                    <a:lstStyle/>
                    <a:p>
                      <a:pPr algn="r" fontAlgn="ctr"/>
                      <a:r>
                        <a:rPr lang="en-GB" sz="2000" u="none" strike="noStrike" dirty="0">
                          <a:solidFill>
                            <a:srgbClr val="FF0000"/>
                          </a:solidFill>
                          <a:effectLst/>
                        </a:rPr>
                        <a:t>2.00</a:t>
                      </a:r>
                      <a:endParaRPr lang="en-GB" sz="2000" b="0" i="0" u="none" strike="noStrike" dirty="0">
                        <a:solidFill>
                          <a:srgbClr val="FF0000"/>
                        </a:solidFill>
                        <a:effectLst/>
                        <a:latin typeface="Calibri" panose="020F0502020204030204" pitchFamily="34" charset="0"/>
                      </a:endParaRPr>
                    </a:p>
                  </a:txBody>
                  <a:tcPr marL="6177" marR="6177" marT="6177" marB="0" anchor="ctr"/>
                </a:tc>
                <a:extLst>
                  <a:ext uri="{0D108BD9-81ED-4DB2-BD59-A6C34878D82A}">
                    <a16:rowId xmlns:a16="http://schemas.microsoft.com/office/drawing/2014/main" val="10002"/>
                  </a:ext>
                </a:extLst>
              </a:tr>
              <a:tr h="319617">
                <a:tc>
                  <a:txBody>
                    <a:bodyPr/>
                    <a:lstStyle/>
                    <a:p>
                      <a:pPr algn="l" fontAlgn="ctr"/>
                      <a:r>
                        <a:rPr lang="en-GB" sz="2000" u="none" strike="noStrike">
                          <a:effectLst/>
                        </a:rPr>
                        <a:t>Bihar</a:t>
                      </a:r>
                      <a:endParaRPr lang="en-GB" sz="2000" b="0" i="0" u="none" strike="noStrike">
                        <a:solidFill>
                          <a:srgbClr val="000000"/>
                        </a:solidFill>
                        <a:effectLst/>
                        <a:latin typeface="Calibri" panose="020F0502020204030204" pitchFamily="34" charset="0"/>
                      </a:endParaRPr>
                    </a:p>
                  </a:txBody>
                  <a:tcPr marL="6177" marR="6177" marT="6177" marB="0" anchor="ctr"/>
                </a:tc>
                <a:tc>
                  <a:txBody>
                    <a:bodyPr/>
                    <a:lstStyle/>
                    <a:p>
                      <a:pPr algn="r" fontAlgn="ctr"/>
                      <a:r>
                        <a:rPr lang="en-GB" sz="2000" u="none" strike="noStrike">
                          <a:effectLst/>
                        </a:rPr>
                        <a:t>1.30</a:t>
                      </a:r>
                      <a:endParaRPr lang="en-GB" sz="2000" b="0" i="0" u="none" strike="noStrike">
                        <a:solidFill>
                          <a:srgbClr val="000000"/>
                        </a:solidFill>
                        <a:effectLst/>
                        <a:latin typeface="Calibri" panose="020F0502020204030204" pitchFamily="34" charset="0"/>
                      </a:endParaRPr>
                    </a:p>
                  </a:txBody>
                  <a:tcPr marL="6177" marR="6177" marT="6177" marB="0" anchor="ctr"/>
                </a:tc>
                <a:tc>
                  <a:txBody>
                    <a:bodyPr/>
                    <a:lstStyle/>
                    <a:p>
                      <a:pPr algn="r" fontAlgn="ctr"/>
                      <a:r>
                        <a:rPr lang="en-GB" sz="2000" u="none" strike="noStrike">
                          <a:effectLst/>
                        </a:rPr>
                        <a:t>1.40</a:t>
                      </a:r>
                      <a:endParaRPr lang="en-GB" sz="2000" b="0" i="0" u="none" strike="noStrike">
                        <a:solidFill>
                          <a:srgbClr val="000000"/>
                        </a:solidFill>
                        <a:effectLst/>
                        <a:latin typeface="Calibri" panose="020F0502020204030204" pitchFamily="34" charset="0"/>
                      </a:endParaRPr>
                    </a:p>
                  </a:txBody>
                  <a:tcPr marL="6177" marR="6177" marT="6177" marB="0" anchor="ctr"/>
                </a:tc>
                <a:tc>
                  <a:txBody>
                    <a:bodyPr/>
                    <a:lstStyle/>
                    <a:p>
                      <a:pPr algn="r" fontAlgn="ctr"/>
                      <a:r>
                        <a:rPr lang="en-GB" sz="2000" u="none" strike="noStrike">
                          <a:effectLst/>
                        </a:rPr>
                        <a:t>1.40</a:t>
                      </a:r>
                      <a:endParaRPr lang="en-GB" sz="2000" b="0" i="0" u="none" strike="noStrike">
                        <a:solidFill>
                          <a:srgbClr val="000000"/>
                        </a:solidFill>
                        <a:effectLst/>
                        <a:latin typeface="Calibri" panose="020F0502020204030204" pitchFamily="34" charset="0"/>
                      </a:endParaRPr>
                    </a:p>
                  </a:txBody>
                  <a:tcPr marL="6177" marR="6177" marT="6177" marB="0" anchor="ctr"/>
                </a:tc>
                <a:extLst>
                  <a:ext uri="{0D108BD9-81ED-4DB2-BD59-A6C34878D82A}">
                    <a16:rowId xmlns:a16="http://schemas.microsoft.com/office/drawing/2014/main" val="10003"/>
                  </a:ext>
                </a:extLst>
              </a:tr>
              <a:tr h="319617">
                <a:tc>
                  <a:txBody>
                    <a:bodyPr/>
                    <a:lstStyle/>
                    <a:p>
                      <a:pPr algn="l" fontAlgn="ctr"/>
                      <a:r>
                        <a:rPr lang="en-GB" sz="2000" u="none" strike="noStrike" dirty="0">
                          <a:solidFill>
                            <a:srgbClr val="FF0000"/>
                          </a:solidFill>
                          <a:effectLst/>
                        </a:rPr>
                        <a:t>Gujarat</a:t>
                      </a:r>
                      <a:endParaRPr lang="en-GB" sz="2000" b="0" i="0" u="none" strike="noStrike" dirty="0">
                        <a:solidFill>
                          <a:srgbClr val="FF0000"/>
                        </a:solidFill>
                        <a:effectLst/>
                        <a:latin typeface="Calibri" panose="020F0502020204030204" pitchFamily="34" charset="0"/>
                      </a:endParaRPr>
                    </a:p>
                  </a:txBody>
                  <a:tcPr marL="6177" marR="6177" marT="6177" marB="0" anchor="ctr"/>
                </a:tc>
                <a:tc>
                  <a:txBody>
                    <a:bodyPr/>
                    <a:lstStyle/>
                    <a:p>
                      <a:pPr algn="r" fontAlgn="ctr"/>
                      <a:r>
                        <a:rPr lang="en-GB" sz="2000" u="none" strike="noStrike" dirty="0">
                          <a:solidFill>
                            <a:srgbClr val="FF0000"/>
                          </a:solidFill>
                          <a:effectLst/>
                        </a:rPr>
                        <a:t>1.60</a:t>
                      </a:r>
                      <a:endParaRPr lang="en-GB" sz="2000" b="0" i="0" u="none" strike="noStrike" dirty="0">
                        <a:solidFill>
                          <a:srgbClr val="FF0000"/>
                        </a:solidFill>
                        <a:effectLst/>
                        <a:latin typeface="Calibri" panose="020F0502020204030204" pitchFamily="34" charset="0"/>
                      </a:endParaRPr>
                    </a:p>
                  </a:txBody>
                  <a:tcPr marL="6177" marR="6177" marT="6177" marB="0" anchor="ctr"/>
                </a:tc>
                <a:tc>
                  <a:txBody>
                    <a:bodyPr/>
                    <a:lstStyle/>
                    <a:p>
                      <a:pPr algn="r" fontAlgn="ctr"/>
                      <a:r>
                        <a:rPr lang="en-GB" sz="2000" u="none" strike="noStrike" dirty="0">
                          <a:solidFill>
                            <a:srgbClr val="FF0000"/>
                          </a:solidFill>
                          <a:effectLst/>
                        </a:rPr>
                        <a:t>2.10</a:t>
                      </a:r>
                      <a:endParaRPr lang="en-GB" sz="2000" b="0" i="0" u="none" strike="noStrike" dirty="0">
                        <a:solidFill>
                          <a:srgbClr val="FF0000"/>
                        </a:solidFill>
                        <a:effectLst/>
                        <a:latin typeface="Calibri" panose="020F0502020204030204" pitchFamily="34" charset="0"/>
                      </a:endParaRPr>
                    </a:p>
                  </a:txBody>
                  <a:tcPr marL="6177" marR="6177" marT="6177" marB="0" anchor="ctr"/>
                </a:tc>
                <a:tc>
                  <a:txBody>
                    <a:bodyPr/>
                    <a:lstStyle/>
                    <a:p>
                      <a:pPr algn="r" fontAlgn="ctr"/>
                      <a:r>
                        <a:rPr lang="en-GB" sz="2000" u="none" strike="noStrike" dirty="0">
                          <a:solidFill>
                            <a:srgbClr val="FF0000"/>
                          </a:solidFill>
                          <a:effectLst/>
                        </a:rPr>
                        <a:t>2.40</a:t>
                      </a:r>
                      <a:endParaRPr lang="en-GB" sz="2000" b="0" i="0" u="none" strike="noStrike" dirty="0">
                        <a:solidFill>
                          <a:srgbClr val="FF0000"/>
                        </a:solidFill>
                        <a:effectLst/>
                        <a:latin typeface="Calibri" panose="020F0502020204030204" pitchFamily="34" charset="0"/>
                      </a:endParaRPr>
                    </a:p>
                  </a:txBody>
                  <a:tcPr marL="6177" marR="6177" marT="6177" marB="0" anchor="ctr"/>
                </a:tc>
                <a:extLst>
                  <a:ext uri="{0D108BD9-81ED-4DB2-BD59-A6C34878D82A}">
                    <a16:rowId xmlns:a16="http://schemas.microsoft.com/office/drawing/2014/main" val="10004"/>
                  </a:ext>
                </a:extLst>
              </a:tr>
              <a:tr h="319617">
                <a:tc>
                  <a:txBody>
                    <a:bodyPr/>
                    <a:lstStyle/>
                    <a:p>
                      <a:pPr algn="l" fontAlgn="ctr"/>
                      <a:r>
                        <a:rPr lang="en-GB" sz="2000" u="none" strike="noStrike" dirty="0">
                          <a:solidFill>
                            <a:srgbClr val="FF0000"/>
                          </a:solidFill>
                          <a:effectLst/>
                        </a:rPr>
                        <a:t>Haryana</a:t>
                      </a:r>
                      <a:endParaRPr lang="en-GB" sz="2000" b="0" i="0" u="none" strike="noStrike" dirty="0">
                        <a:solidFill>
                          <a:srgbClr val="FF0000"/>
                        </a:solidFill>
                        <a:effectLst/>
                        <a:latin typeface="Calibri" panose="020F0502020204030204" pitchFamily="34" charset="0"/>
                      </a:endParaRPr>
                    </a:p>
                  </a:txBody>
                  <a:tcPr marL="6177" marR="6177" marT="6177" marB="0" anchor="ctr"/>
                </a:tc>
                <a:tc>
                  <a:txBody>
                    <a:bodyPr/>
                    <a:lstStyle/>
                    <a:p>
                      <a:pPr algn="r" fontAlgn="ctr"/>
                      <a:r>
                        <a:rPr lang="en-GB" sz="2000" u="none" strike="noStrike" dirty="0">
                          <a:solidFill>
                            <a:srgbClr val="FF0000"/>
                          </a:solidFill>
                          <a:effectLst/>
                        </a:rPr>
                        <a:t>2.10</a:t>
                      </a:r>
                      <a:endParaRPr lang="en-GB" sz="2000" b="0" i="0" u="none" strike="noStrike" dirty="0">
                        <a:solidFill>
                          <a:srgbClr val="FF0000"/>
                        </a:solidFill>
                        <a:effectLst/>
                        <a:latin typeface="Calibri" panose="020F0502020204030204" pitchFamily="34" charset="0"/>
                      </a:endParaRPr>
                    </a:p>
                  </a:txBody>
                  <a:tcPr marL="6177" marR="6177" marT="6177" marB="0" anchor="ctr"/>
                </a:tc>
                <a:tc>
                  <a:txBody>
                    <a:bodyPr/>
                    <a:lstStyle/>
                    <a:p>
                      <a:pPr algn="r" fontAlgn="ctr"/>
                      <a:r>
                        <a:rPr lang="en-GB" sz="2000" u="none" strike="noStrike" dirty="0">
                          <a:solidFill>
                            <a:srgbClr val="FF0000"/>
                          </a:solidFill>
                          <a:effectLst/>
                        </a:rPr>
                        <a:t>2.10</a:t>
                      </a:r>
                      <a:endParaRPr lang="en-GB" sz="2000" b="0" i="0" u="none" strike="noStrike" dirty="0">
                        <a:solidFill>
                          <a:srgbClr val="FF0000"/>
                        </a:solidFill>
                        <a:effectLst/>
                        <a:latin typeface="Calibri" panose="020F0502020204030204" pitchFamily="34" charset="0"/>
                      </a:endParaRPr>
                    </a:p>
                  </a:txBody>
                  <a:tcPr marL="6177" marR="6177" marT="6177" marB="0" anchor="ctr"/>
                </a:tc>
                <a:tc>
                  <a:txBody>
                    <a:bodyPr/>
                    <a:lstStyle/>
                    <a:p>
                      <a:pPr algn="r" fontAlgn="ctr"/>
                      <a:r>
                        <a:rPr lang="en-GB" sz="2000" u="none" strike="noStrike" dirty="0">
                          <a:solidFill>
                            <a:srgbClr val="FF0000"/>
                          </a:solidFill>
                          <a:effectLst/>
                        </a:rPr>
                        <a:t>1.80</a:t>
                      </a:r>
                      <a:endParaRPr lang="en-GB" sz="2000" b="0" i="0" u="none" strike="noStrike" dirty="0">
                        <a:solidFill>
                          <a:srgbClr val="FF0000"/>
                        </a:solidFill>
                        <a:effectLst/>
                        <a:latin typeface="Calibri" panose="020F0502020204030204" pitchFamily="34" charset="0"/>
                      </a:endParaRPr>
                    </a:p>
                  </a:txBody>
                  <a:tcPr marL="6177" marR="6177" marT="6177" marB="0" anchor="ctr"/>
                </a:tc>
                <a:extLst>
                  <a:ext uri="{0D108BD9-81ED-4DB2-BD59-A6C34878D82A}">
                    <a16:rowId xmlns:a16="http://schemas.microsoft.com/office/drawing/2014/main" val="10005"/>
                  </a:ext>
                </a:extLst>
              </a:tr>
              <a:tr h="319617">
                <a:tc>
                  <a:txBody>
                    <a:bodyPr/>
                    <a:lstStyle/>
                    <a:p>
                      <a:pPr algn="l" fontAlgn="ctr"/>
                      <a:r>
                        <a:rPr lang="en-GB" sz="2000" u="none" strike="noStrike">
                          <a:effectLst/>
                        </a:rPr>
                        <a:t>Jharkhand</a:t>
                      </a:r>
                      <a:endParaRPr lang="en-GB" sz="2000" b="0" i="0" u="none" strike="noStrike">
                        <a:solidFill>
                          <a:srgbClr val="000000"/>
                        </a:solidFill>
                        <a:effectLst/>
                        <a:latin typeface="Calibri" panose="020F0502020204030204" pitchFamily="34" charset="0"/>
                      </a:endParaRPr>
                    </a:p>
                  </a:txBody>
                  <a:tcPr marL="6177" marR="6177" marT="6177" marB="0" anchor="ctr"/>
                </a:tc>
                <a:tc>
                  <a:txBody>
                    <a:bodyPr/>
                    <a:lstStyle/>
                    <a:p>
                      <a:pPr algn="r" fontAlgn="ctr"/>
                      <a:r>
                        <a:rPr lang="en-GB" sz="2000" u="none" strike="noStrike">
                          <a:effectLst/>
                        </a:rPr>
                        <a:t>1.30</a:t>
                      </a:r>
                      <a:endParaRPr lang="en-GB" sz="2000" b="0" i="0" u="none" strike="noStrike">
                        <a:solidFill>
                          <a:srgbClr val="000000"/>
                        </a:solidFill>
                        <a:effectLst/>
                        <a:latin typeface="Calibri" panose="020F0502020204030204" pitchFamily="34" charset="0"/>
                      </a:endParaRPr>
                    </a:p>
                  </a:txBody>
                  <a:tcPr marL="6177" marR="6177" marT="6177" marB="0" anchor="ctr"/>
                </a:tc>
                <a:tc>
                  <a:txBody>
                    <a:bodyPr/>
                    <a:lstStyle/>
                    <a:p>
                      <a:pPr algn="r" fontAlgn="ctr"/>
                      <a:r>
                        <a:rPr lang="en-GB" sz="2000" u="none" strike="noStrike">
                          <a:effectLst/>
                        </a:rPr>
                        <a:t>2.10</a:t>
                      </a:r>
                      <a:endParaRPr lang="en-GB" sz="2000" b="0" i="0" u="none" strike="noStrike">
                        <a:solidFill>
                          <a:srgbClr val="000000"/>
                        </a:solidFill>
                        <a:effectLst/>
                        <a:latin typeface="Calibri" panose="020F0502020204030204" pitchFamily="34" charset="0"/>
                      </a:endParaRPr>
                    </a:p>
                  </a:txBody>
                  <a:tcPr marL="6177" marR="6177" marT="6177" marB="0" anchor="ctr"/>
                </a:tc>
                <a:tc>
                  <a:txBody>
                    <a:bodyPr/>
                    <a:lstStyle/>
                    <a:p>
                      <a:pPr algn="r" fontAlgn="ctr"/>
                      <a:r>
                        <a:rPr lang="en-GB" sz="2000" u="none" strike="noStrike" dirty="0">
                          <a:effectLst/>
                        </a:rPr>
                        <a:t>1.40</a:t>
                      </a:r>
                      <a:endParaRPr lang="en-GB" sz="2000" b="0" i="0" u="none" strike="noStrike" dirty="0">
                        <a:solidFill>
                          <a:srgbClr val="000000"/>
                        </a:solidFill>
                        <a:effectLst/>
                        <a:latin typeface="Calibri" panose="020F0502020204030204" pitchFamily="34" charset="0"/>
                      </a:endParaRPr>
                    </a:p>
                  </a:txBody>
                  <a:tcPr marL="6177" marR="6177" marT="6177" marB="0" anchor="ctr"/>
                </a:tc>
                <a:extLst>
                  <a:ext uri="{0D108BD9-81ED-4DB2-BD59-A6C34878D82A}">
                    <a16:rowId xmlns:a16="http://schemas.microsoft.com/office/drawing/2014/main" val="10006"/>
                  </a:ext>
                </a:extLst>
              </a:tr>
              <a:tr h="319617">
                <a:tc>
                  <a:txBody>
                    <a:bodyPr/>
                    <a:lstStyle/>
                    <a:p>
                      <a:pPr algn="l" fontAlgn="ctr"/>
                      <a:r>
                        <a:rPr lang="en-GB" sz="2000" u="none" strike="noStrike">
                          <a:effectLst/>
                        </a:rPr>
                        <a:t>Karnataka</a:t>
                      </a:r>
                      <a:endParaRPr lang="en-GB" sz="2000" b="0" i="0" u="none" strike="noStrike">
                        <a:solidFill>
                          <a:srgbClr val="000000"/>
                        </a:solidFill>
                        <a:effectLst/>
                        <a:latin typeface="Calibri" panose="020F0502020204030204" pitchFamily="34" charset="0"/>
                      </a:endParaRPr>
                    </a:p>
                  </a:txBody>
                  <a:tcPr marL="6177" marR="6177" marT="6177" marB="0" anchor="ctr"/>
                </a:tc>
                <a:tc>
                  <a:txBody>
                    <a:bodyPr/>
                    <a:lstStyle/>
                    <a:p>
                      <a:pPr algn="r" fontAlgn="ctr"/>
                      <a:r>
                        <a:rPr lang="en-GB" sz="2000" u="none" strike="noStrike">
                          <a:effectLst/>
                        </a:rPr>
                        <a:t>1.50</a:t>
                      </a:r>
                      <a:endParaRPr lang="en-GB" sz="2000" b="0" i="0" u="none" strike="noStrike">
                        <a:solidFill>
                          <a:srgbClr val="000000"/>
                        </a:solidFill>
                        <a:effectLst/>
                        <a:latin typeface="Calibri" panose="020F0502020204030204" pitchFamily="34" charset="0"/>
                      </a:endParaRPr>
                    </a:p>
                  </a:txBody>
                  <a:tcPr marL="6177" marR="6177" marT="6177" marB="0" anchor="ctr"/>
                </a:tc>
                <a:tc>
                  <a:txBody>
                    <a:bodyPr/>
                    <a:lstStyle/>
                    <a:p>
                      <a:pPr algn="r" fontAlgn="ctr"/>
                      <a:r>
                        <a:rPr lang="en-GB" sz="2000" u="none" strike="noStrike">
                          <a:effectLst/>
                        </a:rPr>
                        <a:t>1.60</a:t>
                      </a:r>
                      <a:endParaRPr lang="en-GB" sz="2000" b="0" i="0" u="none" strike="noStrike">
                        <a:solidFill>
                          <a:srgbClr val="000000"/>
                        </a:solidFill>
                        <a:effectLst/>
                        <a:latin typeface="Calibri" panose="020F0502020204030204" pitchFamily="34" charset="0"/>
                      </a:endParaRPr>
                    </a:p>
                  </a:txBody>
                  <a:tcPr marL="6177" marR="6177" marT="6177" marB="0" anchor="ctr"/>
                </a:tc>
                <a:tc>
                  <a:txBody>
                    <a:bodyPr/>
                    <a:lstStyle/>
                    <a:p>
                      <a:pPr algn="r" fontAlgn="ctr"/>
                      <a:r>
                        <a:rPr lang="en-GB" sz="2000" u="none" strike="noStrike">
                          <a:effectLst/>
                        </a:rPr>
                        <a:t>1.00</a:t>
                      </a:r>
                      <a:endParaRPr lang="en-GB" sz="2000" b="0" i="0" u="none" strike="noStrike">
                        <a:solidFill>
                          <a:srgbClr val="000000"/>
                        </a:solidFill>
                        <a:effectLst/>
                        <a:latin typeface="Calibri" panose="020F0502020204030204" pitchFamily="34" charset="0"/>
                      </a:endParaRPr>
                    </a:p>
                  </a:txBody>
                  <a:tcPr marL="6177" marR="6177" marT="6177" marB="0" anchor="ctr"/>
                </a:tc>
                <a:extLst>
                  <a:ext uri="{0D108BD9-81ED-4DB2-BD59-A6C34878D82A}">
                    <a16:rowId xmlns:a16="http://schemas.microsoft.com/office/drawing/2014/main" val="10007"/>
                  </a:ext>
                </a:extLst>
              </a:tr>
              <a:tr h="319617">
                <a:tc>
                  <a:txBody>
                    <a:bodyPr/>
                    <a:lstStyle/>
                    <a:p>
                      <a:pPr algn="l" fontAlgn="ctr"/>
                      <a:r>
                        <a:rPr lang="en-GB" sz="2000" u="none" strike="noStrike" dirty="0">
                          <a:effectLst/>
                        </a:rPr>
                        <a:t>Kerala</a:t>
                      </a:r>
                      <a:endParaRPr lang="en-GB" sz="2000" b="0" i="0" u="none" strike="noStrike" dirty="0">
                        <a:solidFill>
                          <a:srgbClr val="000000"/>
                        </a:solidFill>
                        <a:effectLst/>
                        <a:latin typeface="Calibri" panose="020F0502020204030204" pitchFamily="34" charset="0"/>
                      </a:endParaRPr>
                    </a:p>
                  </a:txBody>
                  <a:tcPr marL="6177" marR="6177" marT="6177" marB="0" anchor="ctr"/>
                </a:tc>
                <a:tc>
                  <a:txBody>
                    <a:bodyPr/>
                    <a:lstStyle/>
                    <a:p>
                      <a:pPr algn="r" fontAlgn="ctr"/>
                      <a:r>
                        <a:rPr lang="en-GB" sz="2000" u="none" strike="noStrike">
                          <a:effectLst/>
                        </a:rPr>
                        <a:t>1.20</a:t>
                      </a:r>
                      <a:endParaRPr lang="en-GB" sz="2000" b="0" i="0" u="none" strike="noStrike">
                        <a:solidFill>
                          <a:srgbClr val="000000"/>
                        </a:solidFill>
                        <a:effectLst/>
                        <a:latin typeface="Calibri" panose="020F0502020204030204" pitchFamily="34" charset="0"/>
                      </a:endParaRPr>
                    </a:p>
                  </a:txBody>
                  <a:tcPr marL="6177" marR="6177" marT="6177" marB="0" anchor="ctr"/>
                </a:tc>
                <a:tc>
                  <a:txBody>
                    <a:bodyPr/>
                    <a:lstStyle/>
                    <a:p>
                      <a:pPr algn="r" fontAlgn="ctr"/>
                      <a:r>
                        <a:rPr lang="en-GB" sz="2000" u="none" strike="noStrike">
                          <a:effectLst/>
                        </a:rPr>
                        <a:t>1.30</a:t>
                      </a:r>
                      <a:endParaRPr lang="en-GB" sz="2000" b="0" i="0" u="none" strike="noStrike">
                        <a:solidFill>
                          <a:srgbClr val="000000"/>
                        </a:solidFill>
                        <a:effectLst/>
                        <a:latin typeface="Calibri" panose="020F0502020204030204" pitchFamily="34" charset="0"/>
                      </a:endParaRPr>
                    </a:p>
                  </a:txBody>
                  <a:tcPr marL="6177" marR="6177" marT="6177" marB="0" anchor="ctr"/>
                </a:tc>
                <a:tc>
                  <a:txBody>
                    <a:bodyPr/>
                    <a:lstStyle/>
                    <a:p>
                      <a:pPr algn="r" fontAlgn="ctr"/>
                      <a:r>
                        <a:rPr lang="en-GB" sz="2000" u="none" strike="noStrike">
                          <a:effectLst/>
                        </a:rPr>
                        <a:t>1.40</a:t>
                      </a:r>
                      <a:endParaRPr lang="en-GB" sz="2000" b="0" i="0" u="none" strike="noStrike">
                        <a:solidFill>
                          <a:srgbClr val="000000"/>
                        </a:solidFill>
                        <a:effectLst/>
                        <a:latin typeface="Calibri" panose="020F0502020204030204" pitchFamily="34" charset="0"/>
                      </a:endParaRPr>
                    </a:p>
                  </a:txBody>
                  <a:tcPr marL="6177" marR="6177" marT="6177" marB="0" anchor="ctr"/>
                </a:tc>
                <a:extLst>
                  <a:ext uri="{0D108BD9-81ED-4DB2-BD59-A6C34878D82A}">
                    <a16:rowId xmlns:a16="http://schemas.microsoft.com/office/drawing/2014/main" val="10008"/>
                  </a:ext>
                </a:extLst>
              </a:tr>
              <a:tr h="319617">
                <a:tc>
                  <a:txBody>
                    <a:bodyPr/>
                    <a:lstStyle/>
                    <a:p>
                      <a:pPr algn="l" fontAlgn="ctr"/>
                      <a:r>
                        <a:rPr lang="en-GB" sz="2000" u="none" strike="noStrike" dirty="0">
                          <a:effectLst/>
                        </a:rPr>
                        <a:t>Madhya Pradesh</a:t>
                      </a:r>
                      <a:endParaRPr lang="en-GB" sz="2000" b="0" i="0" u="none" strike="noStrike" dirty="0">
                        <a:solidFill>
                          <a:srgbClr val="000000"/>
                        </a:solidFill>
                        <a:effectLst/>
                        <a:latin typeface="Calibri" panose="020F0502020204030204" pitchFamily="34" charset="0"/>
                      </a:endParaRPr>
                    </a:p>
                  </a:txBody>
                  <a:tcPr marL="6177" marR="6177" marT="6177" marB="0" anchor="ctr"/>
                </a:tc>
                <a:tc>
                  <a:txBody>
                    <a:bodyPr/>
                    <a:lstStyle/>
                    <a:p>
                      <a:pPr algn="r" fontAlgn="ctr"/>
                      <a:r>
                        <a:rPr lang="en-GB" sz="2000" u="none" strike="noStrike" dirty="0">
                          <a:effectLst/>
                        </a:rPr>
                        <a:t>1.10</a:t>
                      </a:r>
                      <a:endParaRPr lang="en-GB" sz="2000" b="0" i="0" u="none" strike="noStrike" dirty="0">
                        <a:solidFill>
                          <a:srgbClr val="000000"/>
                        </a:solidFill>
                        <a:effectLst/>
                        <a:latin typeface="Calibri" panose="020F0502020204030204" pitchFamily="34" charset="0"/>
                      </a:endParaRPr>
                    </a:p>
                  </a:txBody>
                  <a:tcPr marL="6177" marR="6177" marT="6177" marB="0" anchor="ctr"/>
                </a:tc>
                <a:tc>
                  <a:txBody>
                    <a:bodyPr/>
                    <a:lstStyle/>
                    <a:p>
                      <a:pPr algn="r" fontAlgn="ctr"/>
                      <a:r>
                        <a:rPr lang="en-GB" sz="2000" u="none" strike="noStrike" dirty="0">
                          <a:effectLst/>
                        </a:rPr>
                        <a:t>1.40</a:t>
                      </a:r>
                      <a:endParaRPr lang="en-GB" sz="2000" b="0" i="0" u="none" strike="noStrike" dirty="0">
                        <a:solidFill>
                          <a:srgbClr val="000000"/>
                        </a:solidFill>
                        <a:effectLst/>
                        <a:latin typeface="Calibri" panose="020F0502020204030204" pitchFamily="34" charset="0"/>
                      </a:endParaRPr>
                    </a:p>
                  </a:txBody>
                  <a:tcPr marL="6177" marR="6177" marT="6177" marB="0" anchor="ctr"/>
                </a:tc>
                <a:tc>
                  <a:txBody>
                    <a:bodyPr/>
                    <a:lstStyle/>
                    <a:p>
                      <a:pPr algn="r" fontAlgn="ctr"/>
                      <a:r>
                        <a:rPr lang="en-GB" sz="2000" u="none" strike="noStrike" dirty="0">
                          <a:effectLst/>
                        </a:rPr>
                        <a:t>1.40</a:t>
                      </a:r>
                      <a:endParaRPr lang="en-GB" sz="2000" b="0" i="0" u="none" strike="noStrike" dirty="0">
                        <a:solidFill>
                          <a:srgbClr val="000000"/>
                        </a:solidFill>
                        <a:effectLst/>
                        <a:latin typeface="Calibri" panose="020F0502020204030204" pitchFamily="34" charset="0"/>
                      </a:endParaRPr>
                    </a:p>
                  </a:txBody>
                  <a:tcPr marL="6177" marR="6177" marT="6177" marB="0" anchor="ctr"/>
                </a:tc>
                <a:extLst>
                  <a:ext uri="{0D108BD9-81ED-4DB2-BD59-A6C34878D82A}">
                    <a16:rowId xmlns:a16="http://schemas.microsoft.com/office/drawing/2014/main" val="10009"/>
                  </a:ext>
                </a:extLst>
              </a:tr>
              <a:tr h="319617">
                <a:tc>
                  <a:txBody>
                    <a:bodyPr/>
                    <a:lstStyle/>
                    <a:p>
                      <a:pPr algn="l" fontAlgn="ctr"/>
                      <a:r>
                        <a:rPr lang="en-GB" sz="2000" u="none" strike="noStrike" dirty="0">
                          <a:solidFill>
                            <a:srgbClr val="FF0000"/>
                          </a:solidFill>
                          <a:effectLst/>
                        </a:rPr>
                        <a:t>Maharashtra</a:t>
                      </a:r>
                      <a:endParaRPr lang="en-GB" sz="2000" b="0" i="0" u="none" strike="noStrike" dirty="0">
                        <a:solidFill>
                          <a:srgbClr val="FF0000"/>
                        </a:solidFill>
                        <a:effectLst/>
                        <a:latin typeface="Calibri" panose="020F0502020204030204" pitchFamily="34" charset="0"/>
                      </a:endParaRPr>
                    </a:p>
                  </a:txBody>
                  <a:tcPr marL="6177" marR="6177" marT="6177" marB="0" anchor="ctr"/>
                </a:tc>
                <a:tc>
                  <a:txBody>
                    <a:bodyPr/>
                    <a:lstStyle/>
                    <a:p>
                      <a:pPr algn="r" fontAlgn="ctr"/>
                      <a:r>
                        <a:rPr lang="en-GB" sz="2000" u="none" strike="noStrike" dirty="0">
                          <a:solidFill>
                            <a:srgbClr val="FF0000"/>
                          </a:solidFill>
                          <a:effectLst/>
                        </a:rPr>
                        <a:t>1.50</a:t>
                      </a:r>
                      <a:endParaRPr lang="en-GB" sz="2000" b="0" i="0" u="none" strike="noStrike" dirty="0">
                        <a:solidFill>
                          <a:srgbClr val="FF0000"/>
                        </a:solidFill>
                        <a:effectLst/>
                        <a:latin typeface="Calibri" panose="020F0502020204030204" pitchFamily="34" charset="0"/>
                      </a:endParaRPr>
                    </a:p>
                  </a:txBody>
                  <a:tcPr marL="6177" marR="6177" marT="6177" marB="0" anchor="ctr"/>
                </a:tc>
                <a:tc>
                  <a:txBody>
                    <a:bodyPr/>
                    <a:lstStyle/>
                    <a:p>
                      <a:pPr algn="r" fontAlgn="ctr"/>
                      <a:r>
                        <a:rPr lang="en-GB" sz="2000" u="none" strike="noStrike">
                          <a:solidFill>
                            <a:srgbClr val="FF0000"/>
                          </a:solidFill>
                          <a:effectLst/>
                        </a:rPr>
                        <a:t>1.90</a:t>
                      </a:r>
                      <a:endParaRPr lang="en-GB" sz="2000" b="0" i="0" u="none" strike="noStrike">
                        <a:solidFill>
                          <a:srgbClr val="FF0000"/>
                        </a:solidFill>
                        <a:effectLst/>
                        <a:latin typeface="Calibri" panose="020F0502020204030204" pitchFamily="34" charset="0"/>
                      </a:endParaRPr>
                    </a:p>
                  </a:txBody>
                  <a:tcPr marL="6177" marR="6177" marT="6177" marB="0" anchor="ctr"/>
                </a:tc>
                <a:tc>
                  <a:txBody>
                    <a:bodyPr/>
                    <a:lstStyle/>
                    <a:p>
                      <a:pPr algn="r" fontAlgn="ctr"/>
                      <a:r>
                        <a:rPr lang="en-GB" sz="2000" u="none" strike="noStrike" dirty="0">
                          <a:solidFill>
                            <a:srgbClr val="FF0000"/>
                          </a:solidFill>
                          <a:effectLst/>
                        </a:rPr>
                        <a:t>1.70</a:t>
                      </a:r>
                      <a:endParaRPr lang="en-GB" sz="2000" b="0" i="0" u="none" strike="noStrike" dirty="0">
                        <a:solidFill>
                          <a:srgbClr val="FF0000"/>
                        </a:solidFill>
                        <a:effectLst/>
                        <a:latin typeface="Calibri" panose="020F0502020204030204" pitchFamily="34" charset="0"/>
                      </a:endParaRPr>
                    </a:p>
                  </a:txBody>
                  <a:tcPr marL="6177" marR="6177" marT="6177" marB="0" anchor="ctr"/>
                </a:tc>
                <a:extLst>
                  <a:ext uri="{0D108BD9-81ED-4DB2-BD59-A6C34878D82A}">
                    <a16:rowId xmlns:a16="http://schemas.microsoft.com/office/drawing/2014/main" val="10010"/>
                  </a:ext>
                </a:extLst>
              </a:tr>
              <a:tr h="319617">
                <a:tc>
                  <a:txBody>
                    <a:bodyPr/>
                    <a:lstStyle/>
                    <a:p>
                      <a:pPr algn="l" fontAlgn="ctr"/>
                      <a:r>
                        <a:rPr lang="en-GB" sz="2000" u="none" strike="noStrike">
                          <a:effectLst/>
                        </a:rPr>
                        <a:t>Punjab</a:t>
                      </a:r>
                      <a:endParaRPr lang="en-GB" sz="2000" b="0" i="0" u="none" strike="noStrike">
                        <a:solidFill>
                          <a:srgbClr val="000000"/>
                        </a:solidFill>
                        <a:effectLst/>
                        <a:latin typeface="Calibri" panose="020F0502020204030204" pitchFamily="34" charset="0"/>
                      </a:endParaRPr>
                    </a:p>
                  </a:txBody>
                  <a:tcPr marL="6177" marR="6177" marT="6177" marB="0" anchor="ctr"/>
                </a:tc>
                <a:tc>
                  <a:txBody>
                    <a:bodyPr/>
                    <a:lstStyle/>
                    <a:p>
                      <a:pPr algn="r" fontAlgn="ctr"/>
                      <a:r>
                        <a:rPr lang="en-GB" sz="2000" u="none" strike="noStrike" dirty="0">
                          <a:effectLst/>
                        </a:rPr>
                        <a:t>1.90</a:t>
                      </a:r>
                      <a:endParaRPr lang="en-GB" sz="2000" b="0" i="0" u="none" strike="noStrike" dirty="0">
                        <a:solidFill>
                          <a:srgbClr val="000000"/>
                        </a:solidFill>
                        <a:effectLst/>
                        <a:latin typeface="Calibri" panose="020F0502020204030204" pitchFamily="34" charset="0"/>
                      </a:endParaRPr>
                    </a:p>
                  </a:txBody>
                  <a:tcPr marL="6177" marR="6177" marT="6177" marB="0" anchor="ctr"/>
                </a:tc>
                <a:tc>
                  <a:txBody>
                    <a:bodyPr/>
                    <a:lstStyle/>
                    <a:p>
                      <a:pPr algn="r" fontAlgn="ctr"/>
                      <a:r>
                        <a:rPr lang="en-GB" sz="2000" u="none" strike="noStrike" dirty="0">
                          <a:effectLst/>
                        </a:rPr>
                        <a:t>2.20</a:t>
                      </a:r>
                      <a:endParaRPr lang="en-GB" sz="2000" b="0" i="0" u="none" strike="noStrike" dirty="0">
                        <a:solidFill>
                          <a:srgbClr val="000000"/>
                        </a:solidFill>
                        <a:effectLst/>
                        <a:latin typeface="Calibri" panose="020F0502020204030204" pitchFamily="34" charset="0"/>
                      </a:endParaRPr>
                    </a:p>
                  </a:txBody>
                  <a:tcPr marL="6177" marR="6177" marT="6177" marB="0" anchor="ctr"/>
                </a:tc>
                <a:tc>
                  <a:txBody>
                    <a:bodyPr/>
                    <a:lstStyle/>
                    <a:p>
                      <a:pPr algn="r" fontAlgn="ctr"/>
                      <a:r>
                        <a:rPr lang="en-GB" sz="2000" u="none" strike="noStrike" dirty="0">
                          <a:effectLst/>
                        </a:rPr>
                        <a:t>1.30</a:t>
                      </a:r>
                      <a:endParaRPr lang="en-GB" sz="2000" b="0" i="0" u="none" strike="noStrike" dirty="0">
                        <a:solidFill>
                          <a:srgbClr val="000000"/>
                        </a:solidFill>
                        <a:effectLst/>
                        <a:latin typeface="Calibri" panose="020F0502020204030204" pitchFamily="34" charset="0"/>
                      </a:endParaRPr>
                    </a:p>
                  </a:txBody>
                  <a:tcPr marL="6177" marR="6177" marT="6177" marB="0" anchor="ctr"/>
                </a:tc>
                <a:extLst>
                  <a:ext uri="{0D108BD9-81ED-4DB2-BD59-A6C34878D82A}">
                    <a16:rowId xmlns:a16="http://schemas.microsoft.com/office/drawing/2014/main" val="10011"/>
                  </a:ext>
                </a:extLst>
              </a:tr>
              <a:tr h="319617">
                <a:tc>
                  <a:txBody>
                    <a:bodyPr/>
                    <a:lstStyle/>
                    <a:p>
                      <a:pPr algn="l" fontAlgn="ctr"/>
                      <a:r>
                        <a:rPr lang="en-GB" sz="2000" u="none" strike="noStrike" dirty="0">
                          <a:solidFill>
                            <a:srgbClr val="FF0000"/>
                          </a:solidFill>
                          <a:effectLst/>
                        </a:rPr>
                        <a:t>Rajasthan</a:t>
                      </a:r>
                      <a:endParaRPr lang="en-GB" sz="2000" b="0" i="0" u="none" strike="noStrike" dirty="0">
                        <a:solidFill>
                          <a:srgbClr val="FF0000"/>
                        </a:solidFill>
                        <a:effectLst/>
                        <a:latin typeface="Calibri" panose="020F0502020204030204" pitchFamily="34" charset="0"/>
                      </a:endParaRPr>
                    </a:p>
                  </a:txBody>
                  <a:tcPr marL="6177" marR="6177" marT="6177" marB="0" anchor="ctr"/>
                </a:tc>
                <a:tc>
                  <a:txBody>
                    <a:bodyPr/>
                    <a:lstStyle/>
                    <a:p>
                      <a:pPr algn="r" fontAlgn="ctr"/>
                      <a:r>
                        <a:rPr lang="en-GB" sz="2000" u="none" strike="noStrike" dirty="0">
                          <a:solidFill>
                            <a:srgbClr val="FF0000"/>
                          </a:solidFill>
                          <a:effectLst/>
                        </a:rPr>
                        <a:t>1.80</a:t>
                      </a:r>
                      <a:endParaRPr lang="en-GB" sz="2000" b="0" i="0" u="none" strike="noStrike" dirty="0">
                        <a:solidFill>
                          <a:srgbClr val="FF0000"/>
                        </a:solidFill>
                        <a:effectLst/>
                        <a:latin typeface="Calibri" panose="020F0502020204030204" pitchFamily="34" charset="0"/>
                      </a:endParaRPr>
                    </a:p>
                  </a:txBody>
                  <a:tcPr marL="6177" marR="6177" marT="6177" marB="0" anchor="ctr"/>
                </a:tc>
                <a:tc>
                  <a:txBody>
                    <a:bodyPr/>
                    <a:lstStyle/>
                    <a:p>
                      <a:pPr algn="r" fontAlgn="ctr"/>
                      <a:r>
                        <a:rPr lang="en-GB" sz="2000" u="none" strike="noStrike" dirty="0">
                          <a:solidFill>
                            <a:srgbClr val="FF0000"/>
                          </a:solidFill>
                          <a:effectLst/>
                        </a:rPr>
                        <a:t>1.40</a:t>
                      </a:r>
                      <a:endParaRPr lang="en-GB" sz="2000" b="0" i="0" u="none" strike="noStrike" dirty="0">
                        <a:solidFill>
                          <a:srgbClr val="FF0000"/>
                        </a:solidFill>
                        <a:effectLst/>
                        <a:latin typeface="Calibri" panose="020F0502020204030204" pitchFamily="34" charset="0"/>
                      </a:endParaRPr>
                    </a:p>
                  </a:txBody>
                  <a:tcPr marL="6177" marR="6177" marT="6177" marB="0" anchor="ctr"/>
                </a:tc>
                <a:tc>
                  <a:txBody>
                    <a:bodyPr/>
                    <a:lstStyle/>
                    <a:p>
                      <a:pPr algn="r" fontAlgn="ctr"/>
                      <a:r>
                        <a:rPr lang="en-GB" sz="2000" u="none" strike="noStrike" dirty="0">
                          <a:solidFill>
                            <a:srgbClr val="FF0000"/>
                          </a:solidFill>
                          <a:effectLst/>
                        </a:rPr>
                        <a:t>1.50</a:t>
                      </a:r>
                      <a:endParaRPr lang="en-GB" sz="2000" b="0" i="0" u="none" strike="noStrike" dirty="0">
                        <a:solidFill>
                          <a:srgbClr val="FF0000"/>
                        </a:solidFill>
                        <a:effectLst/>
                        <a:latin typeface="Calibri" panose="020F0502020204030204" pitchFamily="34" charset="0"/>
                      </a:endParaRPr>
                    </a:p>
                  </a:txBody>
                  <a:tcPr marL="6177" marR="6177" marT="6177" marB="0" anchor="ctr"/>
                </a:tc>
                <a:extLst>
                  <a:ext uri="{0D108BD9-81ED-4DB2-BD59-A6C34878D82A}">
                    <a16:rowId xmlns:a16="http://schemas.microsoft.com/office/drawing/2014/main" val="10012"/>
                  </a:ext>
                </a:extLst>
              </a:tr>
              <a:tr h="319617">
                <a:tc>
                  <a:txBody>
                    <a:bodyPr/>
                    <a:lstStyle/>
                    <a:p>
                      <a:pPr algn="l" fontAlgn="ctr"/>
                      <a:r>
                        <a:rPr lang="en-GB" sz="2000" u="none" strike="noStrike">
                          <a:effectLst/>
                        </a:rPr>
                        <a:t>Tamil Nadu</a:t>
                      </a:r>
                      <a:endParaRPr lang="en-GB" sz="2000" b="0" i="0" u="none" strike="noStrike">
                        <a:solidFill>
                          <a:srgbClr val="000000"/>
                        </a:solidFill>
                        <a:effectLst/>
                        <a:latin typeface="Calibri" panose="020F0502020204030204" pitchFamily="34" charset="0"/>
                      </a:endParaRPr>
                    </a:p>
                  </a:txBody>
                  <a:tcPr marL="6177" marR="6177" marT="6177" marB="0" anchor="ctr"/>
                </a:tc>
                <a:tc>
                  <a:txBody>
                    <a:bodyPr/>
                    <a:lstStyle/>
                    <a:p>
                      <a:pPr algn="r" fontAlgn="ctr"/>
                      <a:r>
                        <a:rPr lang="en-GB" sz="2000" u="none" strike="noStrike">
                          <a:effectLst/>
                        </a:rPr>
                        <a:t>1.10</a:t>
                      </a:r>
                      <a:endParaRPr lang="en-GB" sz="2000" b="0" i="0" u="none" strike="noStrike">
                        <a:solidFill>
                          <a:srgbClr val="000000"/>
                        </a:solidFill>
                        <a:effectLst/>
                        <a:latin typeface="Calibri" panose="020F0502020204030204" pitchFamily="34" charset="0"/>
                      </a:endParaRPr>
                    </a:p>
                  </a:txBody>
                  <a:tcPr marL="6177" marR="6177" marT="6177" marB="0" anchor="ctr"/>
                </a:tc>
                <a:tc>
                  <a:txBody>
                    <a:bodyPr/>
                    <a:lstStyle/>
                    <a:p>
                      <a:pPr algn="r" fontAlgn="ctr"/>
                      <a:r>
                        <a:rPr lang="en-GB" sz="2000" u="none" strike="noStrike">
                          <a:effectLst/>
                        </a:rPr>
                        <a:t>1.00</a:t>
                      </a:r>
                      <a:endParaRPr lang="en-GB" sz="2000" b="0" i="0" u="none" strike="noStrike">
                        <a:solidFill>
                          <a:srgbClr val="000000"/>
                        </a:solidFill>
                        <a:effectLst/>
                        <a:latin typeface="Calibri" panose="020F0502020204030204" pitchFamily="34" charset="0"/>
                      </a:endParaRPr>
                    </a:p>
                  </a:txBody>
                  <a:tcPr marL="6177" marR="6177" marT="6177" marB="0" anchor="ctr"/>
                </a:tc>
                <a:tc>
                  <a:txBody>
                    <a:bodyPr/>
                    <a:lstStyle/>
                    <a:p>
                      <a:pPr algn="r" fontAlgn="ctr"/>
                      <a:r>
                        <a:rPr lang="en-GB" sz="2000" u="none" strike="noStrike" dirty="0">
                          <a:effectLst/>
                        </a:rPr>
                        <a:t>0.90</a:t>
                      </a:r>
                      <a:endParaRPr lang="en-GB" sz="2000" b="0" i="0" u="none" strike="noStrike" dirty="0">
                        <a:solidFill>
                          <a:srgbClr val="000000"/>
                        </a:solidFill>
                        <a:effectLst/>
                        <a:latin typeface="Calibri" panose="020F0502020204030204" pitchFamily="34" charset="0"/>
                      </a:endParaRPr>
                    </a:p>
                  </a:txBody>
                  <a:tcPr marL="6177" marR="6177" marT="6177" marB="0" anchor="ctr"/>
                </a:tc>
                <a:extLst>
                  <a:ext uri="{0D108BD9-81ED-4DB2-BD59-A6C34878D82A}">
                    <a16:rowId xmlns:a16="http://schemas.microsoft.com/office/drawing/2014/main" val="10013"/>
                  </a:ext>
                </a:extLst>
              </a:tr>
              <a:tr h="319617">
                <a:tc>
                  <a:txBody>
                    <a:bodyPr/>
                    <a:lstStyle/>
                    <a:p>
                      <a:pPr algn="l" fontAlgn="ctr"/>
                      <a:r>
                        <a:rPr lang="en-GB" sz="2000" u="none" strike="noStrike" dirty="0">
                          <a:solidFill>
                            <a:srgbClr val="FF0000"/>
                          </a:solidFill>
                          <a:effectLst/>
                        </a:rPr>
                        <a:t>Uttar Pradesh</a:t>
                      </a:r>
                      <a:endParaRPr lang="en-GB" sz="2000" b="0" i="0" u="none" strike="noStrike" dirty="0">
                        <a:solidFill>
                          <a:srgbClr val="FF0000"/>
                        </a:solidFill>
                        <a:effectLst/>
                        <a:latin typeface="Calibri" panose="020F0502020204030204" pitchFamily="34" charset="0"/>
                      </a:endParaRPr>
                    </a:p>
                  </a:txBody>
                  <a:tcPr marL="6177" marR="6177" marT="6177" marB="0" anchor="ctr"/>
                </a:tc>
                <a:tc>
                  <a:txBody>
                    <a:bodyPr/>
                    <a:lstStyle/>
                    <a:p>
                      <a:pPr algn="r" fontAlgn="ctr"/>
                      <a:r>
                        <a:rPr lang="en-GB" sz="2000" u="none" strike="noStrike" dirty="0">
                          <a:solidFill>
                            <a:srgbClr val="FF0000"/>
                          </a:solidFill>
                          <a:effectLst/>
                        </a:rPr>
                        <a:t>1.30</a:t>
                      </a:r>
                      <a:endParaRPr lang="en-GB" sz="2000" b="0" i="0" u="none" strike="noStrike" dirty="0">
                        <a:solidFill>
                          <a:srgbClr val="FF0000"/>
                        </a:solidFill>
                        <a:effectLst/>
                        <a:latin typeface="Calibri" panose="020F0502020204030204" pitchFamily="34" charset="0"/>
                      </a:endParaRPr>
                    </a:p>
                  </a:txBody>
                  <a:tcPr marL="6177" marR="6177" marT="6177" marB="0" anchor="ctr"/>
                </a:tc>
                <a:tc>
                  <a:txBody>
                    <a:bodyPr/>
                    <a:lstStyle/>
                    <a:p>
                      <a:pPr algn="r" fontAlgn="ctr"/>
                      <a:r>
                        <a:rPr lang="en-GB" sz="2000" u="none" strike="noStrike" dirty="0">
                          <a:solidFill>
                            <a:srgbClr val="FF0000"/>
                          </a:solidFill>
                          <a:effectLst/>
                        </a:rPr>
                        <a:t>1.40</a:t>
                      </a:r>
                      <a:endParaRPr lang="en-GB" sz="2000" b="0" i="0" u="none" strike="noStrike" dirty="0">
                        <a:solidFill>
                          <a:srgbClr val="FF0000"/>
                        </a:solidFill>
                        <a:effectLst/>
                        <a:latin typeface="Calibri" panose="020F0502020204030204" pitchFamily="34" charset="0"/>
                      </a:endParaRPr>
                    </a:p>
                  </a:txBody>
                  <a:tcPr marL="6177" marR="6177" marT="6177" marB="0" anchor="ctr"/>
                </a:tc>
                <a:tc>
                  <a:txBody>
                    <a:bodyPr/>
                    <a:lstStyle/>
                    <a:p>
                      <a:pPr algn="r" fontAlgn="ctr"/>
                      <a:r>
                        <a:rPr lang="en-GB" sz="2000" u="none" strike="noStrike" dirty="0">
                          <a:solidFill>
                            <a:srgbClr val="FF0000"/>
                          </a:solidFill>
                          <a:effectLst/>
                        </a:rPr>
                        <a:t>1.60</a:t>
                      </a:r>
                      <a:endParaRPr lang="en-GB" sz="2000" b="0" i="0" u="none" strike="noStrike" dirty="0">
                        <a:solidFill>
                          <a:srgbClr val="FF0000"/>
                        </a:solidFill>
                        <a:effectLst/>
                        <a:latin typeface="Calibri" panose="020F0502020204030204" pitchFamily="34" charset="0"/>
                      </a:endParaRPr>
                    </a:p>
                  </a:txBody>
                  <a:tcPr marL="6177" marR="6177" marT="6177" marB="0" anchor="ctr"/>
                </a:tc>
                <a:extLst>
                  <a:ext uri="{0D108BD9-81ED-4DB2-BD59-A6C34878D82A}">
                    <a16:rowId xmlns:a16="http://schemas.microsoft.com/office/drawing/2014/main" val="10014"/>
                  </a:ext>
                </a:extLst>
              </a:tr>
              <a:tr h="319617">
                <a:tc>
                  <a:txBody>
                    <a:bodyPr/>
                    <a:lstStyle/>
                    <a:p>
                      <a:pPr algn="l" fontAlgn="ctr"/>
                      <a:r>
                        <a:rPr lang="en-GB" sz="2000" u="none" strike="noStrike" dirty="0">
                          <a:solidFill>
                            <a:srgbClr val="FF0000"/>
                          </a:solidFill>
                          <a:effectLst/>
                        </a:rPr>
                        <a:t>Uttarakhand</a:t>
                      </a:r>
                      <a:endParaRPr lang="en-GB" sz="2000" b="0" i="0" u="none" strike="noStrike" dirty="0">
                        <a:solidFill>
                          <a:srgbClr val="FF0000"/>
                        </a:solidFill>
                        <a:effectLst/>
                        <a:latin typeface="Calibri" panose="020F0502020204030204" pitchFamily="34" charset="0"/>
                      </a:endParaRPr>
                    </a:p>
                  </a:txBody>
                  <a:tcPr marL="6177" marR="6177" marT="6177" marB="0" anchor="ctr"/>
                </a:tc>
                <a:tc>
                  <a:txBody>
                    <a:bodyPr/>
                    <a:lstStyle/>
                    <a:p>
                      <a:pPr algn="r" fontAlgn="ctr"/>
                      <a:r>
                        <a:rPr lang="en-GB" sz="2000" u="none" strike="noStrike" dirty="0">
                          <a:solidFill>
                            <a:srgbClr val="FF0000"/>
                          </a:solidFill>
                          <a:effectLst/>
                        </a:rPr>
                        <a:t>1.70</a:t>
                      </a:r>
                      <a:endParaRPr lang="en-GB" sz="2000" b="0" i="0" u="none" strike="noStrike" dirty="0">
                        <a:solidFill>
                          <a:srgbClr val="FF0000"/>
                        </a:solidFill>
                        <a:effectLst/>
                        <a:latin typeface="Calibri" panose="020F0502020204030204" pitchFamily="34" charset="0"/>
                      </a:endParaRPr>
                    </a:p>
                  </a:txBody>
                  <a:tcPr marL="6177" marR="6177" marT="6177" marB="0" anchor="ctr"/>
                </a:tc>
                <a:tc>
                  <a:txBody>
                    <a:bodyPr/>
                    <a:lstStyle/>
                    <a:p>
                      <a:pPr algn="r" fontAlgn="ctr"/>
                      <a:r>
                        <a:rPr lang="en-GB" sz="2000" u="none" strike="noStrike" dirty="0">
                          <a:solidFill>
                            <a:srgbClr val="FF0000"/>
                          </a:solidFill>
                          <a:effectLst/>
                        </a:rPr>
                        <a:t>1.70</a:t>
                      </a:r>
                      <a:endParaRPr lang="en-GB" sz="2000" b="0" i="0" u="none" strike="noStrike" dirty="0">
                        <a:solidFill>
                          <a:srgbClr val="FF0000"/>
                        </a:solidFill>
                        <a:effectLst/>
                        <a:latin typeface="Calibri" panose="020F0502020204030204" pitchFamily="34" charset="0"/>
                      </a:endParaRPr>
                    </a:p>
                  </a:txBody>
                  <a:tcPr marL="6177" marR="6177" marT="6177" marB="0" anchor="ctr"/>
                </a:tc>
                <a:tc>
                  <a:txBody>
                    <a:bodyPr/>
                    <a:lstStyle/>
                    <a:p>
                      <a:pPr algn="r" fontAlgn="ctr"/>
                      <a:r>
                        <a:rPr lang="en-GB" sz="2000" u="none" strike="noStrike" dirty="0">
                          <a:solidFill>
                            <a:srgbClr val="FF0000"/>
                          </a:solidFill>
                          <a:effectLst/>
                        </a:rPr>
                        <a:t>2.00</a:t>
                      </a:r>
                      <a:endParaRPr lang="en-GB" sz="2000" b="0" i="0" u="none" strike="noStrike" dirty="0">
                        <a:solidFill>
                          <a:srgbClr val="FF0000"/>
                        </a:solidFill>
                        <a:effectLst/>
                        <a:latin typeface="Calibri" panose="020F0502020204030204" pitchFamily="34" charset="0"/>
                      </a:endParaRPr>
                    </a:p>
                  </a:txBody>
                  <a:tcPr marL="6177" marR="6177" marT="6177" marB="0" anchor="ctr"/>
                </a:tc>
                <a:extLst>
                  <a:ext uri="{0D108BD9-81ED-4DB2-BD59-A6C34878D82A}">
                    <a16:rowId xmlns:a16="http://schemas.microsoft.com/office/drawing/2014/main" val="10015"/>
                  </a:ext>
                </a:extLst>
              </a:tr>
              <a:tr h="319617">
                <a:tc>
                  <a:txBody>
                    <a:bodyPr/>
                    <a:lstStyle/>
                    <a:p>
                      <a:pPr algn="l" fontAlgn="ctr"/>
                      <a:r>
                        <a:rPr lang="en-GB" sz="2000" u="none" strike="noStrike" dirty="0">
                          <a:solidFill>
                            <a:srgbClr val="FF0000"/>
                          </a:solidFill>
                          <a:effectLst/>
                        </a:rPr>
                        <a:t>West Bengal</a:t>
                      </a:r>
                      <a:endParaRPr lang="en-GB" sz="2000" b="0" i="0" u="none" strike="noStrike" dirty="0">
                        <a:solidFill>
                          <a:srgbClr val="FF0000"/>
                        </a:solidFill>
                        <a:effectLst/>
                        <a:latin typeface="Calibri" panose="020F0502020204030204" pitchFamily="34" charset="0"/>
                      </a:endParaRPr>
                    </a:p>
                  </a:txBody>
                  <a:tcPr marL="6177" marR="6177" marT="6177" marB="0" anchor="ctr"/>
                </a:tc>
                <a:tc>
                  <a:txBody>
                    <a:bodyPr/>
                    <a:lstStyle/>
                    <a:p>
                      <a:pPr algn="r" fontAlgn="ctr"/>
                      <a:r>
                        <a:rPr lang="en-GB" sz="2000" u="none" strike="noStrike" dirty="0">
                          <a:solidFill>
                            <a:srgbClr val="FF0000"/>
                          </a:solidFill>
                          <a:effectLst/>
                        </a:rPr>
                        <a:t>1.80</a:t>
                      </a:r>
                      <a:endParaRPr lang="en-GB" sz="2000" b="0" i="0" u="none" strike="noStrike" dirty="0">
                        <a:solidFill>
                          <a:srgbClr val="FF0000"/>
                        </a:solidFill>
                        <a:effectLst/>
                        <a:latin typeface="Calibri" panose="020F0502020204030204" pitchFamily="34" charset="0"/>
                      </a:endParaRPr>
                    </a:p>
                  </a:txBody>
                  <a:tcPr marL="6177" marR="6177" marT="6177" marB="0" anchor="ctr"/>
                </a:tc>
                <a:tc>
                  <a:txBody>
                    <a:bodyPr/>
                    <a:lstStyle/>
                    <a:p>
                      <a:pPr algn="r" fontAlgn="ctr"/>
                      <a:r>
                        <a:rPr lang="en-GB" sz="2000" u="none" strike="noStrike" dirty="0">
                          <a:solidFill>
                            <a:srgbClr val="FF0000"/>
                          </a:solidFill>
                          <a:effectLst/>
                        </a:rPr>
                        <a:t>1.90</a:t>
                      </a:r>
                      <a:endParaRPr lang="en-GB" sz="2000" b="0" i="0" u="none" strike="noStrike" dirty="0">
                        <a:solidFill>
                          <a:srgbClr val="FF0000"/>
                        </a:solidFill>
                        <a:effectLst/>
                        <a:latin typeface="Calibri" panose="020F0502020204030204" pitchFamily="34" charset="0"/>
                      </a:endParaRPr>
                    </a:p>
                  </a:txBody>
                  <a:tcPr marL="6177" marR="6177" marT="6177" marB="0" anchor="ctr"/>
                </a:tc>
                <a:tc>
                  <a:txBody>
                    <a:bodyPr/>
                    <a:lstStyle/>
                    <a:p>
                      <a:pPr algn="r" fontAlgn="ctr"/>
                      <a:r>
                        <a:rPr lang="en-GB" sz="2000" u="none" strike="noStrike" dirty="0">
                          <a:solidFill>
                            <a:srgbClr val="FF0000"/>
                          </a:solidFill>
                          <a:effectLst/>
                        </a:rPr>
                        <a:t>1.60</a:t>
                      </a:r>
                      <a:endParaRPr lang="en-GB" sz="2000" b="0" i="0" u="none" strike="noStrike" dirty="0">
                        <a:solidFill>
                          <a:srgbClr val="FF0000"/>
                        </a:solidFill>
                        <a:effectLst/>
                        <a:latin typeface="Calibri" panose="020F0502020204030204" pitchFamily="34" charset="0"/>
                      </a:endParaRPr>
                    </a:p>
                  </a:txBody>
                  <a:tcPr marL="6177" marR="6177" marT="6177" marB="0" anchor="ctr"/>
                </a:tc>
                <a:extLst>
                  <a:ext uri="{0D108BD9-81ED-4DB2-BD59-A6C34878D82A}">
                    <a16:rowId xmlns:a16="http://schemas.microsoft.com/office/drawing/2014/main" val="10016"/>
                  </a:ext>
                </a:extLst>
              </a:tr>
              <a:tr h="319617">
                <a:tc>
                  <a:txBody>
                    <a:bodyPr/>
                    <a:lstStyle/>
                    <a:p>
                      <a:pPr algn="l" fontAlgn="ctr"/>
                      <a:r>
                        <a:rPr lang="en-GB" sz="2000" u="none" strike="noStrike">
                          <a:effectLst/>
                        </a:rPr>
                        <a:t>Total</a:t>
                      </a:r>
                      <a:endParaRPr lang="en-GB" sz="2000" b="0" i="0" u="none" strike="noStrike">
                        <a:solidFill>
                          <a:srgbClr val="000000"/>
                        </a:solidFill>
                        <a:effectLst/>
                        <a:latin typeface="Calibri" panose="020F0502020204030204" pitchFamily="34" charset="0"/>
                      </a:endParaRPr>
                    </a:p>
                  </a:txBody>
                  <a:tcPr marL="6177" marR="6177" marT="6177" marB="0" anchor="ctr"/>
                </a:tc>
                <a:tc>
                  <a:txBody>
                    <a:bodyPr/>
                    <a:lstStyle/>
                    <a:p>
                      <a:pPr algn="r" fontAlgn="ctr"/>
                      <a:r>
                        <a:rPr lang="en-GB" sz="2000" u="none" strike="noStrike">
                          <a:effectLst/>
                        </a:rPr>
                        <a:t>1.50</a:t>
                      </a:r>
                      <a:endParaRPr lang="en-GB" sz="2000" b="0" i="0" u="none" strike="noStrike">
                        <a:solidFill>
                          <a:srgbClr val="000000"/>
                        </a:solidFill>
                        <a:effectLst/>
                        <a:latin typeface="Calibri" panose="020F0502020204030204" pitchFamily="34" charset="0"/>
                      </a:endParaRPr>
                    </a:p>
                  </a:txBody>
                  <a:tcPr marL="6177" marR="6177" marT="6177" marB="0" anchor="ctr"/>
                </a:tc>
                <a:tc>
                  <a:txBody>
                    <a:bodyPr/>
                    <a:lstStyle/>
                    <a:p>
                      <a:pPr algn="r" fontAlgn="ctr"/>
                      <a:r>
                        <a:rPr lang="en-GB" sz="2000" u="none" strike="noStrike">
                          <a:effectLst/>
                        </a:rPr>
                        <a:t>1.60</a:t>
                      </a:r>
                      <a:endParaRPr lang="en-GB" sz="2000" b="0" i="0" u="none" strike="noStrike">
                        <a:solidFill>
                          <a:srgbClr val="000000"/>
                        </a:solidFill>
                        <a:effectLst/>
                        <a:latin typeface="Calibri" panose="020F0502020204030204" pitchFamily="34" charset="0"/>
                      </a:endParaRPr>
                    </a:p>
                  </a:txBody>
                  <a:tcPr marL="6177" marR="6177" marT="6177" marB="0" anchor="ctr"/>
                </a:tc>
                <a:tc>
                  <a:txBody>
                    <a:bodyPr/>
                    <a:lstStyle/>
                    <a:p>
                      <a:pPr algn="r" fontAlgn="ctr"/>
                      <a:r>
                        <a:rPr lang="en-GB" sz="2000" u="none" strike="noStrike" dirty="0">
                          <a:effectLst/>
                        </a:rPr>
                        <a:t>1.60</a:t>
                      </a:r>
                      <a:endParaRPr lang="en-GB" sz="2000" b="0" i="0" u="none" strike="noStrike" dirty="0">
                        <a:solidFill>
                          <a:srgbClr val="000000"/>
                        </a:solidFill>
                        <a:effectLst/>
                        <a:latin typeface="Calibri" panose="020F0502020204030204" pitchFamily="34" charset="0"/>
                      </a:endParaRPr>
                    </a:p>
                  </a:txBody>
                  <a:tcPr marL="6177" marR="6177" marT="6177" marB="0" anchor="ctr"/>
                </a:tc>
                <a:extLst>
                  <a:ext uri="{0D108BD9-81ED-4DB2-BD59-A6C34878D82A}">
                    <a16:rowId xmlns:a16="http://schemas.microsoft.com/office/drawing/2014/main" val="10017"/>
                  </a:ext>
                </a:extLst>
              </a:tr>
            </a:tbl>
          </a:graphicData>
        </a:graphic>
      </p:graphicFrame>
    </p:spTree>
    <p:extLst>
      <p:ext uri="{BB962C8B-B14F-4D97-AF65-F5344CB8AC3E}">
        <p14:creationId xmlns:p14="http://schemas.microsoft.com/office/powerpoint/2010/main" val="10428661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2765" y="166255"/>
            <a:ext cx="9481848" cy="1108364"/>
          </a:xfrm>
          <a:solidFill>
            <a:schemeClr val="accent1">
              <a:lumMod val="40000"/>
              <a:lumOff val="60000"/>
            </a:schemeClr>
          </a:solidFill>
        </p:spPr>
        <p:txBody>
          <a:bodyPr>
            <a:normAutofit/>
          </a:bodyPr>
          <a:lstStyle/>
          <a:p>
            <a:pPr algn="ctr"/>
            <a:r>
              <a:rPr lang="en-IN" sz="2800" dirty="0" smtClean="0"/>
              <a:t>Percentage </a:t>
            </a:r>
            <a:r>
              <a:rPr lang="en-IN" sz="2800" dirty="0"/>
              <a:t>of population with various levels of education by religion in India, 2011</a:t>
            </a:r>
            <a:endParaRPr lang="en-GB" sz="2800" dirty="0"/>
          </a:p>
        </p:txBody>
      </p:sp>
      <p:graphicFrame>
        <p:nvGraphicFramePr>
          <p:cNvPr id="4" name="Table 3"/>
          <p:cNvGraphicFramePr>
            <a:graphicFrameLocks noGrp="1"/>
          </p:cNvGraphicFramePr>
          <p:nvPr>
            <p:extLst>
              <p:ext uri="{D42A27DB-BD31-4B8C-83A1-F6EECF244321}">
                <p14:modId xmlns:p14="http://schemas.microsoft.com/office/powerpoint/2010/main" val="1822758229"/>
              </p:ext>
            </p:extLst>
          </p:nvPr>
        </p:nvGraphicFramePr>
        <p:xfrm>
          <a:off x="1690254" y="1431640"/>
          <a:ext cx="9929090" cy="4411650"/>
        </p:xfrm>
        <a:graphic>
          <a:graphicData uri="http://schemas.openxmlformats.org/drawingml/2006/table">
            <a:tbl>
              <a:tblPr firstRow="1" firstCol="1" bandRow="1">
                <a:tableStyleId>{7DF18680-E054-41AD-8BC1-D1AEF772440D}</a:tableStyleId>
              </a:tblPr>
              <a:tblGrid>
                <a:gridCol w="3774940">
                  <a:extLst>
                    <a:ext uri="{9D8B030D-6E8A-4147-A177-3AD203B41FA5}">
                      <a16:colId xmlns:a16="http://schemas.microsoft.com/office/drawing/2014/main" val="32057283"/>
                    </a:ext>
                  </a:extLst>
                </a:gridCol>
                <a:gridCol w="984500">
                  <a:extLst>
                    <a:ext uri="{9D8B030D-6E8A-4147-A177-3AD203B41FA5}">
                      <a16:colId xmlns:a16="http://schemas.microsoft.com/office/drawing/2014/main" val="4278493243"/>
                    </a:ext>
                  </a:extLst>
                </a:gridCol>
                <a:gridCol w="984500">
                  <a:extLst>
                    <a:ext uri="{9D8B030D-6E8A-4147-A177-3AD203B41FA5}">
                      <a16:colId xmlns:a16="http://schemas.microsoft.com/office/drawing/2014/main" val="3231709225"/>
                    </a:ext>
                  </a:extLst>
                </a:gridCol>
                <a:gridCol w="1107562">
                  <a:extLst>
                    <a:ext uri="{9D8B030D-6E8A-4147-A177-3AD203B41FA5}">
                      <a16:colId xmlns:a16="http://schemas.microsoft.com/office/drawing/2014/main" val="3132576850"/>
                    </a:ext>
                  </a:extLst>
                </a:gridCol>
                <a:gridCol w="984500">
                  <a:extLst>
                    <a:ext uri="{9D8B030D-6E8A-4147-A177-3AD203B41FA5}">
                      <a16:colId xmlns:a16="http://schemas.microsoft.com/office/drawing/2014/main" val="761894547"/>
                    </a:ext>
                  </a:extLst>
                </a:gridCol>
                <a:gridCol w="1108588">
                  <a:extLst>
                    <a:ext uri="{9D8B030D-6E8A-4147-A177-3AD203B41FA5}">
                      <a16:colId xmlns:a16="http://schemas.microsoft.com/office/drawing/2014/main" val="881472909"/>
                    </a:ext>
                  </a:extLst>
                </a:gridCol>
                <a:gridCol w="984500">
                  <a:extLst>
                    <a:ext uri="{9D8B030D-6E8A-4147-A177-3AD203B41FA5}">
                      <a16:colId xmlns:a16="http://schemas.microsoft.com/office/drawing/2014/main" val="1638844818"/>
                    </a:ext>
                  </a:extLst>
                </a:gridCol>
              </a:tblGrid>
              <a:tr h="710395">
                <a:tc rowSpan="2">
                  <a:txBody>
                    <a:bodyPr/>
                    <a:lstStyle/>
                    <a:p>
                      <a:pPr algn="just">
                        <a:lnSpc>
                          <a:spcPct val="107000"/>
                        </a:lnSpc>
                        <a:spcAft>
                          <a:spcPts val="0"/>
                        </a:spcAft>
                      </a:pPr>
                      <a:r>
                        <a:rPr lang="en-IN" sz="1800">
                          <a:effectLst/>
                        </a:rPr>
                        <a:t>Levels of Education</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IN" sz="1800">
                          <a:effectLst/>
                        </a:rPr>
                        <a:t>Hindu</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IN" sz="1800">
                          <a:effectLst/>
                        </a:rPr>
                        <a:t>Muslim</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IN" sz="1800">
                          <a:effectLst/>
                        </a:rPr>
                        <a:t>Christian</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IN" sz="1800">
                          <a:effectLst/>
                        </a:rPr>
                        <a:t>Sikh</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IN" sz="1800">
                          <a:effectLst/>
                        </a:rPr>
                        <a:t>Buddhist</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IN" sz="1800">
                          <a:effectLst/>
                        </a:rPr>
                        <a:t>Jain</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72637094"/>
                  </a:ext>
                </a:extLst>
              </a:tr>
              <a:tr h="346029">
                <a:tc vMerge="1">
                  <a:txBody>
                    <a:bodyPr/>
                    <a:lstStyle/>
                    <a:p>
                      <a:endParaRPr lang="en-IN"/>
                    </a:p>
                  </a:txBody>
                  <a:tcPr/>
                </a:tc>
                <a:tc gridSpan="6">
                  <a:txBody>
                    <a:bodyPr/>
                    <a:lstStyle/>
                    <a:p>
                      <a:pPr algn="ctr">
                        <a:lnSpc>
                          <a:spcPct val="107000"/>
                        </a:lnSpc>
                        <a:spcAft>
                          <a:spcPts val="0"/>
                        </a:spcAft>
                      </a:pPr>
                      <a:r>
                        <a:rPr lang="en-IN" sz="1800">
                          <a:effectLst/>
                        </a:rPr>
                        <a:t>Total</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1133253899"/>
                  </a:ext>
                </a:extLst>
              </a:tr>
              <a:tr h="384445">
                <a:tc>
                  <a:txBody>
                    <a:bodyPr/>
                    <a:lstStyle/>
                    <a:p>
                      <a:pPr algn="just">
                        <a:lnSpc>
                          <a:spcPct val="107000"/>
                        </a:lnSpc>
                        <a:spcAft>
                          <a:spcPts val="0"/>
                        </a:spcAft>
                      </a:pPr>
                      <a:r>
                        <a:rPr lang="en-IN" sz="1800">
                          <a:effectLst/>
                        </a:rPr>
                        <a:t>Literate without educational level</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IN" sz="1800" dirty="0">
                          <a:effectLst/>
                        </a:rPr>
                        <a:t>2.88</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IN" sz="1800" dirty="0">
                          <a:solidFill>
                            <a:srgbClr val="FF0000"/>
                          </a:solidFill>
                          <a:effectLst/>
                        </a:rPr>
                        <a:t>2.90</a:t>
                      </a:r>
                      <a:endParaRPr lang="en-IN"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IN" sz="1800">
                          <a:effectLst/>
                        </a:rPr>
                        <a:t>3.53</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IN" sz="1800">
                          <a:effectLst/>
                        </a:rPr>
                        <a:t>2.15</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IN" sz="1800">
                          <a:effectLst/>
                        </a:rPr>
                        <a:t>3.46</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IN" sz="1800">
                          <a:effectLst/>
                        </a:rPr>
                        <a:t>3.29</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17024930"/>
                  </a:ext>
                </a:extLst>
              </a:tr>
              <a:tr h="346029">
                <a:tc>
                  <a:txBody>
                    <a:bodyPr/>
                    <a:lstStyle/>
                    <a:p>
                      <a:pPr algn="just">
                        <a:lnSpc>
                          <a:spcPct val="107000"/>
                        </a:lnSpc>
                        <a:spcAft>
                          <a:spcPts val="0"/>
                        </a:spcAft>
                      </a:pPr>
                      <a:r>
                        <a:rPr lang="en-IN" sz="1800">
                          <a:effectLst/>
                        </a:rPr>
                        <a:t>Below primary</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IN" sz="1800">
                          <a:effectLst/>
                        </a:rPr>
                        <a:t>11.83</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IN" sz="1800" dirty="0">
                          <a:solidFill>
                            <a:srgbClr val="FF0000"/>
                          </a:solidFill>
                          <a:effectLst/>
                        </a:rPr>
                        <a:t>14.32</a:t>
                      </a:r>
                      <a:endParaRPr lang="en-IN"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IN" sz="1800" dirty="0">
                          <a:effectLst/>
                        </a:rPr>
                        <a:t>11.95</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IN" sz="1800">
                          <a:effectLst/>
                        </a:rPr>
                        <a:t>8.04</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IN" sz="1800">
                          <a:effectLst/>
                        </a:rPr>
                        <a:t>14.32</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IN" sz="1800">
                          <a:effectLst/>
                        </a:rPr>
                        <a:t>7.36</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24382489"/>
                  </a:ext>
                </a:extLst>
              </a:tr>
              <a:tr h="346029">
                <a:tc>
                  <a:txBody>
                    <a:bodyPr/>
                    <a:lstStyle/>
                    <a:p>
                      <a:pPr algn="just">
                        <a:lnSpc>
                          <a:spcPct val="107000"/>
                        </a:lnSpc>
                        <a:spcAft>
                          <a:spcPts val="0"/>
                        </a:spcAft>
                      </a:pPr>
                      <a:r>
                        <a:rPr lang="en-IN" sz="1800">
                          <a:effectLst/>
                        </a:rPr>
                        <a:t>Primary</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IN" sz="1800">
                          <a:effectLst/>
                        </a:rPr>
                        <a:t>15.11</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IN" sz="1800" dirty="0">
                          <a:solidFill>
                            <a:srgbClr val="FF0000"/>
                          </a:solidFill>
                          <a:effectLst/>
                        </a:rPr>
                        <a:t>16.08</a:t>
                      </a:r>
                      <a:endParaRPr lang="en-IN"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IN" sz="1800">
                          <a:effectLst/>
                        </a:rPr>
                        <a:t>14.65</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IN" sz="1800" dirty="0">
                          <a:effectLst/>
                        </a:rPr>
                        <a:t>15.66</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IN" sz="1800">
                          <a:effectLst/>
                        </a:rPr>
                        <a:t>14.37</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IN" sz="1800">
                          <a:effectLst/>
                        </a:rPr>
                        <a:t>10.29</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66952247"/>
                  </a:ext>
                </a:extLst>
              </a:tr>
              <a:tr h="346029">
                <a:tc>
                  <a:txBody>
                    <a:bodyPr/>
                    <a:lstStyle/>
                    <a:p>
                      <a:pPr algn="just">
                        <a:lnSpc>
                          <a:spcPct val="107000"/>
                        </a:lnSpc>
                        <a:spcAft>
                          <a:spcPts val="0"/>
                        </a:spcAft>
                      </a:pPr>
                      <a:r>
                        <a:rPr lang="en-IN" sz="1800">
                          <a:effectLst/>
                        </a:rPr>
                        <a:t>Middle</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IN" sz="1800">
                          <a:effectLst/>
                        </a:rPr>
                        <a:t>11.27</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IN" sz="1800" dirty="0">
                          <a:solidFill>
                            <a:srgbClr val="FF0000"/>
                          </a:solidFill>
                          <a:effectLst/>
                        </a:rPr>
                        <a:t>9.73</a:t>
                      </a:r>
                      <a:endParaRPr lang="en-IN"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IN" sz="1800">
                          <a:effectLst/>
                        </a:rPr>
                        <a:t>12.35</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IN" sz="1800" dirty="0">
                          <a:effectLst/>
                        </a:rPr>
                        <a:t>11.19</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IN" sz="1800">
                          <a:effectLst/>
                        </a:rPr>
                        <a:t>13.04</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IN" sz="1800">
                          <a:effectLst/>
                        </a:rPr>
                        <a:t>8.82</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16138364"/>
                  </a:ext>
                </a:extLst>
              </a:tr>
              <a:tr h="346029">
                <a:tc>
                  <a:txBody>
                    <a:bodyPr/>
                    <a:lstStyle/>
                    <a:p>
                      <a:pPr algn="just">
                        <a:lnSpc>
                          <a:spcPct val="107000"/>
                        </a:lnSpc>
                        <a:spcAft>
                          <a:spcPts val="0"/>
                        </a:spcAft>
                      </a:pPr>
                      <a:r>
                        <a:rPr lang="en-IN" sz="1800">
                          <a:effectLst/>
                        </a:rPr>
                        <a:t>Matric</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IN" sz="1800">
                          <a:effectLst/>
                        </a:rPr>
                        <a:t>9.00</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IN" sz="1800" dirty="0">
                          <a:solidFill>
                            <a:srgbClr val="FF0000"/>
                          </a:solidFill>
                          <a:effectLst/>
                        </a:rPr>
                        <a:t>6.33</a:t>
                      </a:r>
                      <a:endParaRPr lang="en-IN"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IN" sz="1800">
                          <a:effectLst/>
                        </a:rPr>
                        <a:t>10.08</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IN" sz="1800" dirty="0">
                          <a:effectLst/>
                        </a:rPr>
                        <a:t>14.78</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IN" sz="1800" dirty="0">
                          <a:effectLst/>
                        </a:rPr>
                        <a:t>10.93</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IN" sz="1800">
                          <a:effectLst/>
                        </a:rPr>
                        <a:t>15.48</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68478607"/>
                  </a:ext>
                </a:extLst>
              </a:tr>
              <a:tr h="346029">
                <a:tc>
                  <a:txBody>
                    <a:bodyPr/>
                    <a:lstStyle/>
                    <a:p>
                      <a:pPr algn="just">
                        <a:lnSpc>
                          <a:spcPct val="107000"/>
                        </a:lnSpc>
                        <a:spcAft>
                          <a:spcPts val="0"/>
                        </a:spcAft>
                      </a:pPr>
                      <a:r>
                        <a:rPr lang="en-IN" sz="1800">
                          <a:effectLst/>
                        </a:rPr>
                        <a:t>SSC</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IN" sz="1800" dirty="0">
                          <a:effectLst/>
                        </a:rPr>
                        <a:t>6.62</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IN" sz="1800" dirty="0">
                          <a:solidFill>
                            <a:srgbClr val="FF0000"/>
                          </a:solidFill>
                          <a:effectLst/>
                        </a:rPr>
                        <a:t>4.44</a:t>
                      </a:r>
                      <a:endParaRPr lang="en-IN"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IN" sz="1800">
                          <a:effectLst/>
                        </a:rPr>
                        <a:t>10.32</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IN" sz="1800">
                          <a:effectLst/>
                        </a:rPr>
                        <a:t>8.25</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IN" sz="1800" dirty="0">
                          <a:effectLst/>
                        </a:rPr>
                        <a:t>8.61</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IN" sz="1800">
                          <a:effectLst/>
                        </a:rPr>
                        <a:t>14.05</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2435285"/>
                  </a:ext>
                </a:extLst>
              </a:tr>
              <a:tr h="346029">
                <a:tc>
                  <a:txBody>
                    <a:bodyPr/>
                    <a:lstStyle/>
                    <a:p>
                      <a:pPr algn="just">
                        <a:lnSpc>
                          <a:spcPct val="107000"/>
                        </a:lnSpc>
                        <a:spcAft>
                          <a:spcPts val="0"/>
                        </a:spcAft>
                      </a:pPr>
                      <a:r>
                        <a:rPr lang="en-IN" sz="1800">
                          <a:effectLst/>
                        </a:rPr>
                        <a:t>Non-tech dip/certificate</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IN" sz="1800">
                          <a:effectLst/>
                        </a:rPr>
                        <a:t>0.07</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IN" sz="1800" dirty="0">
                          <a:solidFill>
                            <a:srgbClr val="FF0000"/>
                          </a:solidFill>
                          <a:effectLst/>
                        </a:rPr>
                        <a:t>0.17</a:t>
                      </a:r>
                      <a:endParaRPr lang="en-IN"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IN" sz="1800">
                          <a:effectLst/>
                        </a:rPr>
                        <a:t>0.18</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IN" sz="1800">
                          <a:effectLst/>
                        </a:rPr>
                        <a:t>0.08</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IN" sz="1800" dirty="0">
                          <a:effectLst/>
                        </a:rPr>
                        <a:t>0.04</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IN" sz="1800">
                          <a:effectLst/>
                        </a:rPr>
                        <a:t>0.19</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39148618"/>
                  </a:ext>
                </a:extLst>
              </a:tr>
              <a:tr h="346029">
                <a:tc>
                  <a:txBody>
                    <a:bodyPr/>
                    <a:lstStyle/>
                    <a:p>
                      <a:pPr algn="just">
                        <a:lnSpc>
                          <a:spcPct val="107000"/>
                        </a:lnSpc>
                        <a:spcAft>
                          <a:spcPts val="0"/>
                        </a:spcAft>
                      </a:pPr>
                      <a:r>
                        <a:rPr lang="en-IN" sz="1800">
                          <a:effectLst/>
                        </a:rPr>
                        <a:t>Tech dip/certificate</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IN" sz="1800">
                          <a:effectLst/>
                        </a:rPr>
                        <a:t>0.61</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IN" sz="1800" dirty="0">
                          <a:solidFill>
                            <a:srgbClr val="FF0000"/>
                          </a:solidFill>
                          <a:effectLst/>
                        </a:rPr>
                        <a:t>0.27</a:t>
                      </a:r>
                      <a:endParaRPr lang="en-IN"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IN" sz="1800">
                          <a:effectLst/>
                        </a:rPr>
                        <a:t>2.23</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IN" sz="1800">
                          <a:effectLst/>
                        </a:rPr>
                        <a:t>0.79</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IN" sz="1800" dirty="0">
                          <a:effectLst/>
                        </a:rPr>
                        <a:t>0.47</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IN" sz="1800" dirty="0">
                          <a:effectLst/>
                        </a:rPr>
                        <a:t>1.10</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33738316"/>
                  </a:ext>
                </a:extLst>
              </a:tr>
              <a:tr h="346029">
                <a:tc>
                  <a:txBody>
                    <a:bodyPr/>
                    <a:lstStyle/>
                    <a:p>
                      <a:pPr algn="just">
                        <a:lnSpc>
                          <a:spcPct val="107000"/>
                        </a:lnSpc>
                        <a:spcAft>
                          <a:spcPts val="0"/>
                        </a:spcAft>
                      </a:pPr>
                      <a:r>
                        <a:rPr lang="en-IN" sz="1800">
                          <a:effectLst/>
                        </a:rPr>
                        <a:t>Graduate &amp; above</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IN" sz="1800">
                          <a:effectLst/>
                        </a:rPr>
                        <a:t>5.98</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IN" sz="1800" dirty="0">
                          <a:solidFill>
                            <a:srgbClr val="FF0000"/>
                          </a:solidFill>
                          <a:effectLst/>
                        </a:rPr>
                        <a:t>2.76</a:t>
                      </a:r>
                      <a:endParaRPr lang="en-IN"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IN" sz="1800">
                          <a:effectLst/>
                        </a:rPr>
                        <a:t>8.85</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IN" sz="1800">
                          <a:effectLst/>
                        </a:rPr>
                        <a:t>6.40</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IN" sz="1800">
                          <a:effectLst/>
                        </a:rPr>
                        <a:t>6.18</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IN" sz="1800" dirty="0">
                          <a:effectLst/>
                        </a:rPr>
                        <a:t>25.65</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45010861"/>
                  </a:ext>
                </a:extLst>
              </a:tr>
            </a:tbl>
          </a:graphicData>
        </a:graphic>
      </p:graphicFrame>
    </p:spTree>
    <p:extLst>
      <p:ext uri="{BB962C8B-B14F-4D97-AF65-F5344CB8AC3E}">
        <p14:creationId xmlns:p14="http://schemas.microsoft.com/office/powerpoint/2010/main" val="509996910"/>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docProps/app.xml><?xml version="1.0" encoding="utf-8"?>
<Properties xmlns="http://schemas.openxmlformats.org/officeDocument/2006/extended-properties" xmlns:vt="http://schemas.openxmlformats.org/officeDocument/2006/docPropsVTypes">
  <Template>Wisp</Template>
  <TotalTime>1098</TotalTime>
  <Words>3229</Words>
  <Application>Microsoft Office PowerPoint</Application>
  <PresentationFormat>Widescreen</PresentationFormat>
  <Paragraphs>896</Paragraphs>
  <Slides>49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49</vt:i4>
      </vt:variant>
    </vt:vector>
  </HeadingPairs>
  <TitlesOfParts>
    <vt:vector size="55" baseType="lpstr">
      <vt:lpstr>Arial</vt:lpstr>
      <vt:lpstr>Calibri</vt:lpstr>
      <vt:lpstr>Century Gothic</vt:lpstr>
      <vt:lpstr>Times New Roman</vt:lpstr>
      <vt:lpstr>Wingdings 3</vt:lpstr>
      <vt:lpstr>Wisp</vt:lpstr>
      <vt:lpstr>Developmental Interventions for Minorities in Post-Sachar Era</vt:lpstr>
      <vt:lpstr>Introduction</vt:lpstr>
      <vt:lpstr>….Introduction</vt:lpstr>
      <vt:lpstr>WW Hunter’s Study of Muslims’ Exclusion</vt:lpstr>
      <vt:lpstr>Rural Areas Poverty by Religious Groups</vt:lpstr>
      <vt:lpstr>Urban Areas Poverty among Religious Groups</vt:lpstr>
      <vt:lpstr>Rural+Urban Areas Poverty among Religious Groups</vt:lpstr>
      <vt:lpstr>Urban Areas Ratio between Muslim Poverty and Overall Poverty in respective states</vt:lpstr>
      <vt:lpstr>Percentage of population with various levels of education by religion in India, 2011</vt:lpstr>
      <vt:lpstr>Percentage of population with various levels of education by religion in India, 2011</vt:lpstr>
      <vt:lpstr>Percentage of population with various levels of education by religion in India, 2011</vt:lpstr>
      <vt:lpstr>Justice Sachar Committee Report (2006)</vt:lpstr>
      <vt:lpstr>Post-Sachar Initiatives</vt:lpstr>
      <vt:lpstr>Organization of presentation</vt:lpstr>
      <vt:lpstr>Prime Minister’s 15 Point Programme and MsDP</vt:lpstr>
      <vt:lpstr>MsDP</vt:lpstr>
      <vt:lpstr>Working of PM15PP</vt:lpstr>
      <vt:lpstr>Enhancement of opportunities for education</vt:lpstr>
      <vt:lpstr>ICDS</vt:lpstr>
      <vt:lpstr>Schools Opened (Achievements of targets %)</vt:lpstr>
      <vt:lpstr>Schools constructed (Achievements of targets %)</vt:lpstr>
      <vt:lpstr>Class rooms constructed (Achievements of targets %)</vt:lpstr>
      <vt:lpstr>KGBV Sanctioned (Achievements of targets %)</vt:lpstr>
      <vt:lpstr>Achievements and targets in filling the post of teachers under SSA </vt:lpstr>
      <vt:lpstr>Modernization of Madarsa Education Programme </vt:lpstr>
      <vt:lpstr>Pre-Matric Scholarships </vt:lpstr>
      <vt:lpstr>Post-matric Scholarship</vt:lpstr>
      <vt:lpstr>Merit-cum-mean scholarship</vt:lpstr>
      <vt:lpstr>Utilization of funds under Scholarships</vt:lpstr>
      <vt:lpstr>Maulana Azad National Fellowship </vt:lpstr>
      <vt:lpstr>Share in Economic Activity and Employment</vt:lpstr>
      <vt:lpstr>Enhancement of Financial Credit</vt:lpstr>
      <vt:lpstr>Amount Disbursed and Number of Beneficiaries of Micro-Credit Scheme of </vt:lpstr>
      <vt:lpstr>Priority Sector Lending by Commercial Banks </vt:lpstr>
      <vt:lpstr>BSUP and IHSDP </vt:lpstr>
      <vt:lpstr>Communal Harmony</vt:lpstr>
      <vt:lpstr>PowerPoint Presentation</vt:lpstr>
      <vt:lpstr>PowerPoint Presentation</vt:lpstr>
      <vt:lpstr>Top Five cities in riots</vt:lpstr>
      <vt:lpstr>Other Welfare Programmes for Minorities by MoMA</vt:lpstr>
      <vt:lpstr>Institution building by UPA Government</vt:lpstr>
      <vt:lpstr>Key concerns related to PM15PP</vt:lpstr>
      <vt:lpstr>Key Concerns related to MsDP</vt:lpstr>
      <vt:lpstr>Minority Budget </vt:lpstr>
      <vt:lpstr>….Minority Budget </vt:lpstr>
      <vt:lpstr>….Minority Budget </vt:lpstr>
      <vt:lpstr>THE CONSTITUTION (SCHEDULED CASTES) ORDER, 1950]1(C.O.19)</vt:lpstr>
      <vt:lpstr>……THE CONSTITUTION (SCHEDULED CASTES) ORDER, 1950]1(C.O.19)</vt:lpstr>
      <vt:lpstr>PowerPoint Presentation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Assessment of Developmental Interventions for Minorities in Post-Sachar Era</dc:title>
  <dc:creator>Shaban</dc:creator>
  <cp:lastModifiedBy>Shaban</cp:lastModifiedBy>
  <cp:revision>168</cp:revision>
  <cp:lastPrinted>2018-03-08T05:58:31Z</cp:lastPrinted>
  <dcterms:created xsi:type="dcterms:W3CDTF">2015-01-14T09:01:58Z</dcterms:created>
  <dcterms:modified xsi:type="dcterms:W3CDTF">2018-03-26T17:37:12Z</dcterms:modified>
</cp:coreProperties>
</file>